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5" r:id="rId2"/>
  </p:sldMasterIdLst>
  <p:notesMasterIdLst>
    <p:notesMasterId r:id="rId46"/>
  </p:notesMasterIdLst>
  <p:sldIdLst>
    <p:sldId id="256" r:id="rId3"/>
    <p:sldId id="261" r:id="rId4"/>
    <p:sldId id="259" r:id="rId5"/>
    <p:sldId id="260" r:id="rId6"/>
    <p:sldId id="258" r:id="rId7"/>
    <p:sldId id="263"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88" r:id="rId23"/>
    <p:sldId id="279" r:id="rId24"/>
    <p:sldId id="280" r:id="rId25"/>
    <p:sldId id="281" r:id="rId26"/>
    <p:sldId id="282" r:id="rId27"/>
    <p:sldId id="283" r:id="rId28"/>
    <p:sldId id="284" r:id="rId29"/>
    <p:sldId id="264" r:id="rId30"/>
    <p:sldId id="290" r:id="rId31"/>
    <p:sldId id="291" r:id="rId32"/>
    <p:sldId id="293" r:id="rId33"/>
    <p:sldId id="295" r:id="rId34"/>
    <p:sldId id="294" r:id="rId35"/>
    <p:sldId id="296" r:id="rId36"/>
    <p:sldId id="319" r:id="rId37"/>
    <p:sldId id="318" r:id="rId38"/>
    <p:sldId id="320" r:id="rId39"/>
    <p:sldId id="298" r:id="rId40"/>
    <p:sldId id="299" r:id="rId41"/>
    <p:sldId id="300" r:id="rId42"/>
    <p:sldId id="301" r:id="rId43"/>
    <p:sldId id="302" r:id="rId44"/>
    <p:sldId id="304"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D1182E-743A-433A-8390-7AF0B55FFA00}">
          <p14:sldIdLst>
            <p14:sldId id="256"/>
            <p14:sldId id="261"/>
            <p14:sldId id="259"/>
            <p14:sldId id="260"/>
          </p14:sldIdLst>
        </p14:section>
        <p14:section name="Untitled Section" id="{DF18E7FB-5F37-47DA-9583-C95854A27EAB}">
          <p14:sldIdLst>
            <p14:sldId id="258"/>
            <p14:sldId id="263"/>
            <p14:sldId id="265"/>
            <p14:sldId id="266"/>
            <p14:sldId id="267"/>
            <p14:sldId id="268"/>
            <p14:sldId id="269"/>
            <p14:sldId id="270"/>
            <p14:sldId id="271"/>
            <p14:sldId id="272"/>
            <p14:sldId id="273"/>
            <p14:sldId id="274"/>
            <p14:sldId id="275"/>
            <p14:sldId id="276"/>
            <p14:sldId id="277"/>
            <p14:sldId id="278"/>
            <p14:sldId id="288"/>
            <p14:sldId id="279"/>
            <p14:sldId id="280"/>
            <p14:sldId id="281"/>
            <p14:sldId id="282"/>
            <p14:sldId id="283"/>
            <p14:sldId id="284"/>
            <p14:sldId id="264"/>
            <p14:sldId id="290"/>
            <p14:sldId id="291"/>
            <p14:sldId id="293"/>
            <p14:sldId id="295"/>
            <p14:sldId id="294"/>
            <p14:sldId id="296"/>
            <p14:sldId id="319"/>
            <p14:sldId id="318"/>
            <p14:sldId id="320"/>
            <p14:sldId id="298"/>
            <p14:sldId id="299"/>
            <p14:sldId id="300"/>
            <p14:sldId id="301"/>
            <p14:sldId id="302"/>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0" autoAdjust="0"/>
    <p:restoredTop sz="74627" autoAdjust="0"/>
  </p:normalViewPr>
  <p:slideViewPr>
    <p:cSldViewPr snapToGrid="0">
      <p:cViewPr varScale="1">
        <p:scale>
          <a:sx n="63" d="100"/>
          <a:sy n="63" d="100"/>
        </p:scale>
        <p:origin x="78" y="45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5D2232-BC07-4F78-8019-094DEA8C4733}" type="datetimeFigureOut">
              <a:rPr lang="en-US" smtClean="0"/>
              <a:t>6/20/2019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925D43-C242-401E-A81B-1913F446ADB8}" type="slidenum">
              <a:rPr lang="en-US" smtClean="0"/>
              <a:t>‹#›</a:t>
            </a:fld>
            <a:endParaRPr lang="en-US"/>
          </a:p>
        </p:txBody>
      </p:sp>
    </p:spTree>
    <p:extLst>
      <p:ext uri="{BB962C8B-B14F-4D97-AF65-F5344CB8AC3E}">
        <p14:creationId xmlns:p14="http://schemas.microsoft.com/office/powerpoint/2010/main" val="2364235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25D43-C242-401E-A81B-1913F446ADB8}" type="slidenum">
              <a:rPr lang="en-US" smtClean="0"/>
              <a:t>1</a:t>
            </a:fld>
            <a:endParaRPr lang="en-US"/>
          </a:p>
        </p:txBody>
      </p:sp>
    </p:spTree>
    <p:extLst>
      <p:ext uri="{BB962C8B-B14F-4D97-AF65-F5344CB8AC3E}">
        <p14:creationId xmlns:p14="http://schemas.microsoft.com/office/powerpoint/2010/main" val="2694786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730E8-7CCD-4318-9B82-E626106B527F}" type="slidenum">
              <a:rPr lang="en-US" smtClean="0"/>
              <a:t>26</a:t>
            </a:fld>
            <a:endParaRPr lang="en-US"/>
          </a:p>
        </p:txBody>
      </p:sp>
    </p:spTree>
    <p:extLst>
      <p:ext uri="{BB962C8B-B14F-4D97-AF65-F5344CB8AC3E}">
        <p14:creationId xmlns:p14="http://schemas.microsoft.com/office/powerpoint/2010/main" val="2626328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730E8-7CCD-4318-9B82-E626106B527F}" type="slidenum">
              <a:rPr lang="en-US" smtClean="0"/>
              <a:t>27</a:t>
            </a:fld>
            <a:endParaRPr lang="en-US"/>
          </a:p>
        </p:txBody>
      </p:sp>
    </p:spTree>
    <p:extLst>
      <p:ext uri="{BB962C8B-B14F-4D97-AF65-F5344CB8AC3E}">
        <p14:creationId xmlns:p14="http://schemas.microsoft.com/office/powerpoint/2010/main" val="3975132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Sklearn</a:t>
            </a:r>
            <a:r>
              <a:rPr lang="en-US" dirty="0" smtClean="0"/>
              <a:t>:</a:t>
            </a:r>
            <a:r>
              <a:rPr lang="en-US" baseline="0" dirty="0" smtClean="0"/>
              <a:t> Classic machine learning algorithms. </a:t>
            </a:r>
            <a:r>
              <a:rPr lang="en-US" sz="1200" b="0" i="0" kern="1200" dirty="0" err="1" smtClean="0">
                <a:solidFill>
                  <a:schemeClr val="tx1"/>
                </a:solidFill>
                <a:effectLst/>
                <a:latin typeface="+mn-lt"/>
                <a:ea typeface="+mn-ea"/>
                <a:cs typeface="+mn-cs"/>
              </a:rPr>
              <a:t>Scikits</a:t>
            </a:r>
            <a:r>
              <a:rPr lang="en-US" sz="1200" b="0" i="0" kern="1200" dirty="0" smtClean="0">
                <a:solidFill>
                  <a:schemeClr val="tx1"/>
                </a:solidFill>
                <a:effectLst/>
                <a:latin typeface="+mn-lt"/>
                <a:ea typeface="+mn-ea"/>
                <a:cs typeface="+mn-cs"/>
              </a:rPr>
              <a:t> are additional packages of </a:t>
            </a:r>
            <a:r>
              <a:rPr lang="en-US" sz="1200" b="0" i="0" kern="1200" dirty="0" err="1" smtClean="0">
                <a:solidFill>
                  <a:schemeClr val="tx1"/>
                </a:solidFill>
                <a:effectLst/>
                <a:latin typeface="+mn-lt"/>
                <a:ea typeface="+mn-ea"/>
                <a:cs typeface="+mn-cs"/>
              </a:rPr>
              <a:t>SciPy</a:t>
            </a:r>
            <a:r>
              <a:rPr lang="en-US" sz="1200" b="0" i="0" kern="1200" dirty="0" smtClean="0">
                <a:solidFill>
                  <a:schemeClr val="tx1"/>
                </a:solidFill>
                <a:effectLst/>
                <a:latin typeface="+mn-lt"/>
                <a:ea typeface="+mn-ea"/>
                <a:cs typeface="+mn-cs"/>
              </a:rPr>
              <a:t> Stack designed for specific functionalities like image processing and machine learning facilitation. In the regard of the latter, one of the most prominent of these packages is </a:t>
            </a:r>
            <a:r>
              <a:rPr lang="en-US" sz="1200" b="0" i="0" kern="1200" dirty="0" err="1" smtClean="0">
                <a:solidFill>
                  <a:schemeClr val="tx1"/>
                </a:solidFill>
                <a:effectLst/>
                <a:latin typeface="+mn-lt"/>
                <a:ea typeface="+mn-ea"/>
                <a:cs typeface="+mn-cs"/>
              </a:rPr>
              <a:t>scikit</a:t>
            </a:r>
            <a:r>
              <a:rPr lang="en-US" sz="1200" b="0" i="0" kern="1200" dirty="0" smtClean="0">
                <a:solidFill>
                  <a:schemeClr val="tx1"/>
                </a:solidFill>
                <a:effectLst/>
                <a:latin typeface="+mn-lt"/>
                <a:ea typeface="+mn-ea"/>
                <a:cs typeface="+mn-cs"/>
              </a:rPr>
              <a:t>-learn. The package is built on the top of </a:t>
            </a:r>
            <a:r>
              <a:rPr lang="en-US" sz="1200" b="0" i="0" kern="1200" dirty="0" err="1" smtClean="0">
                <a:solidFill>
                  <a:schemeClr val="tx1"/>
                </a:solidFill>
                <a:effectLst/>
                <a:latin typeface="+mn-lt"/>
                <a:ea typeface="+mn-ea"/>
                <a:cs typeface="+mn-cs"/>
              </a:rPr>
              <a:t>SciPy</a:t>
            </a:r>
            <a:r>
              <a:rPr lang="en-US" sz="1200" b="0" i="0" kern="1200" dirty="0" smtClean="0">
                <a:solidFill>
                  <a:schemeClr val="tx1"/>
                </a:solidFill>
                <a:effectLst/>
                <a:latin typeface="+mn-lt"/>
                <a:ea typeface="+mn-ea"/>
                <a:cs typeface="+mn-cs"/>
              </a:rPr>
              <a:t> and makes heavy use of its math operations.</a:t>
            </a: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scikit</a:t>
            </a:r>
            <a:r>
              <a:rPr lang="en-US" sz="1200" b="0" i="0" kern="1200" dirty="0" smtClean="0">
                <a:solidFill>
                  <a:schemeClr val="tx1"/>
                </a:solidFill>
                <a:effectLst/>
                <a:latin typeface="+mn-lt"/>
                <a:ea typeface="+mn-ea"/>
                <a:cs typeface="+mn-cs"/>
              </a:rPr>
              <a:t>-learn exposes a concise and consistent interface to the common machine learning algorithms, making it simple to bring ML into production systems. The library combines quality code and good documentation, ease of use and high performance and is de-facto industry standard for machine learning with Python.</a:t>
            </a:r>
          </a:p>
          <a:p>
            <a:endParaRPr lang="en-US" dirty="0" smtClean="0"/>
          </a:p>
        </p:txBody>
      </p:sp>
      <p:sp>
        <p:nvSpPr>
          <p:cNvPr id="4" name="Slide Number Placeholder 3"/>
          <p:cNvSpPr>
            <a:spLocks noGrp="1"/>
          </p:cNvSpPr>
          <p:nvPr>
            <p:ph type="sldNum" sz="quarter" idx="10"/>
          </p:nvPr>
        </p:nvSpPr>
        <p:spPr/>
        <p:txBody>
          <a:bodyPr/>
          <a:lstStyle/>
          <a:p>
            <a:fld id="{82925D43-C242-401E-A81B-1913F446ADB8}" type="slidenum">
              <a:rPr lang="en-US" smtClean="0"/>
              <a:t>30</a:t>
            </a:fld>
            <a:endParaRPr lang="en-US"/>
          </a:p>
        </p:txBody>
      </p:sp>
    </p:spTree>
    <p:extLst>
      <p:ext uri="{BB962C8B-B14F-4D97-AF65-F5344CB8AC3E}">
        <p14:creationId xmlns:p14="http://schemas.microsoft.com/office/powerpoint/2010/main" val="3087282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25D43-C242-401E-A81B-1913F446ADB8}" type="slidenum">
              <a:rPr lang="en-US" smtClean="0"/>
              <a:t>31</a:t>
            </a:fld>
            <a:endParaRPr lang="en-US"/>
          </a:p>
        </p:txBody>
      </p:sp>
    </p:spTree>
    <p:extLst>
      <p:ext uri="{BB962C8B-B14F-4D97-AF65-F5344CB8AC3E}">
        <p14:creationId xmlns:p14="http://schemas.microsoft.com/office/powerpoint/2010/main" val="2757315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25D43-C242-401E-A81B-1913F446ADB8}" type="slidenum">
              <a:rPr lang="en-US" smtClean="0"/>
              <a:t>32</a:t>
            </a:fld>
            <a:endParaRPr lang="en-US"/>
          </a:p>
        </p:txBody>
      </p:sp>
    </p:spTree>
    <p:extLst>
      <p:ext uri="{BB962C8B-B14F-4D97-AF65-F5344CB8AC3E}">
        <p14:creationId xmlns:p14="http://schemas.microsoft.com/office/powerpoint/2010/main" val="2663364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25D43-C242-401E-A81B-1913F446ADB8}" type="slidenum">
              <a:rPr lang="en-US" smtClean="0"/>
              <a:t>33</a:t>
            </a:fld>
            <a:endParaRPr lang="en-US"/>
          </a:p>
        </p:txBody>
      </p:sp>
    </p:spTree>
    <p:extLst>
      <p:ext uri="{BB962C8B-B14F-4D97-AF65-F5344CB8AC3E}">
        <p14:creationId xmlns:p14="http://schemas.microsoft.com/office/powerpoint/2010/main" val="2301998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25D43-C242-401E-A81B-1913F446ADB8}" type="slidenum">
              <a:rPr lang="en-US" smtClean="0"/>
              <a:t>43</a:t>
            </a:fld>
            <a:endParaRPr lang="en-US"/>
          </a:p>
        </p:txBody>
      </p:sp>
    </p:spTree>
    <p:extLst>
      <p:ext uri="{BB962C8B-B14F-4D97-AF65-F5344CB8AC3E}">
        <p14:creationId xmlns:p14="http://schemas.microsoft.com/office/powerpoint/2010/main" val="199353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25D43-C242-401E-A81B-1913F446ADB8}" type="slidenum">
              <a:rPr lang="en-US" smtClean="0"/>
              <a:t>3</a:t>
            </a:fld>
            <a:endParaRPr lang="en-US"/>
          </a:p>
        </p:txBody>
      </p:sp>
    </p:spTree>
    <p:extLst>
      <p:ext uri="{BB962C8B-B14F-4D97-AF65-F5344CB8AC3E}">
        <p14:creationId xmlns:p14="http://schemas.microsoft.com/office/powerpoint/2010/main" val="972621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25D43-C242-401E-A81B-1913F446ADB8}" type="slidenum">
              <a:rPr lang="en-US" smtClean="0"/>
              <a:t>4</a:t>
            </a:fld>
            <a:endParaRPr lang="en-US"/>
          </a:p>
        </p:txBody>
      </p:sp>
    </p:spTree>
    <p:extLst>
      <p:ext uri="{BB962C8B-B14F-4D97-AF65-F5344CB8AC3E}">
        <p14:creationId xmlns:p14="http://schemas.microsoft.com/office/powerpoint/2010/main" val="366880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25D43-C242-401E-A81B-1913F446ADB8}" type="slidenum">
              <a:rPr lang="en-US" smtClean="0"/>
              <a:t>5</a:t>
            </a:fld>
            <a:endParaRPr lang="en-US"/>
          </a:p>
        </p:txBody>
      </p:sp>
    </p:spTree>
    <p:extLst>
      <p:ext uri="{BB962C8B-B14F-4D97-AF65-F5344CB8AC3E}">
        <p14:creationId xmlns:p14="http://schemas.microsoft.com/office/powerpoint/2010/main" val="2326342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25D43-C242-401E-A81B-1913F446ADB8}" type="slidenum">
              <a:rPr lang="en-US" smtClean="0"/>
              <a:t>6</a:t>
            </a:fld>
            <a:endParaRPr lang="en-US"/>
          </a:p>
        </p:txBody>
      </p:sp>
    </p:spTree>
    <p:extLst>
      <p:ext uri="{BB962C8B-B14F-4D97-AF65-F5344CB8AC3E}">
        <p14:creationId xmlns:p14="http://schemas.microsoft.com/office/powerpoint/2010/main" val="3991739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730E8-7CCD-4318-9B82-E626106B527F}" type="slidenum">
              <a:rPr lang="en-US" smtClean="0"/>
              <a:t>8</a:t>
            </a:fld>
            <a:endParaRPr lang="en-US"/>
          </a:p>
        </p:txBody>
      </p:sp>
    </p:spTree>
    <p:extLst>
      <p:ext uri="{BB962C8B-B14F-4D97-AF65-F5344CB8AC3E}">
        <p14:creationId xmlns:p14="http://schemas.microsoft.com/office/powerpoint/2010/main" val="3288577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730E8-7CCD-4318-9B82-E626106B527F}" type="slidenum">
              <a:rPr lang="en-US" smtClean="0"/>
              <a:t>15</a:t>
            </a:fld>
            <a:endParaRPr lang="en-US"/>
          </a:p>
        </p:txBody>
      </p:sp>
    </p:spTree>
    <p:extLst>
      <p:ext uri="{BB962C8B-B14F-4D97-AF65-F5344CB8AC3E}">
        <p14:creationId xmlns:p14="http://schemas.microsoft.com/office/powerpoint/2010/main" val="1177066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730E8-7CCD-4318-9B82-E626106B527F}" type="slidenum">
              <a:rPr lang="en-US" smtClean="0"/>
              <a:t>18</a:t>
            </a:fld>
            <a:endParaRPr lang="en-US"/>
          </a:p>
        </p:txBody>
      </p:sp>
    </p:spTree>
    <p:extLst>
      <p:ext uri="{BB962C8B-B14F-4D97-AF65-F5344CB8AC3E}">
        <p14:creationId xmlns:p14="http://schemas.microsoft.com/office/powerpoint/2010/main" val="1025146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730E8-7CCD-4318-9B82-E626106B527F}" type="slidenum">
              <a:rPr lang="en-US" smtClean="0"/>
              <a:t>23</a:t>
            </a:fld>
            <a:endParaRPr lang="en-US"/>
          </a:p>
        </p:txBody>
      </p:sp>
    </p:spTree>
    <p:extLst>
      <p:ext uri="{BB962C8B-B14F-4D97-AF65-F5344CB8AC3E}">
        <p14:creationId xmlns:p14="http://schemas.microsoft.com/office/powerpoint/2010/main" val="3475567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1D57F1AD-0A21-4DED-B4FB-F7792FAC28C6}" type="datetimeFigureOut">
              <a:rPr lang="en-US" smtClean="0"/>
              <a:t>6/20/2019</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CC5DA07C-91F2-43A7-8720-7388449E1C49}"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190702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57F1AD-0A21-4DED-B4FB-F7792FAC28C6}" type="datetimeFigureOut">
              <a:rPr lang="en-US" smtClean="0"/>
              <a:t>6/20/2019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5DA07C-91F2-43A7-8720-7388449E1C49}" type="slidenum">
              <a:rPr lang="en-US" smtClean="0"/>
              <a:t>‹#›</a:t>
            </a:fld>
            <a:endParaRPr lang="en-US"/>
          </a:p>
        </p:txBody>
      </p:sp>
    </p:spTree>
    <p:extLst>
      <p:ext uri="{BB962C8B-B14F-4D97-AF65-F5344CB8AC3E}">
        <p14:creationId xmlns:p14="http://schemas.microsoft.com/office/powerpoint/2010/main" val="104978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57F1AD-0A21-4DED-B4FB-F7792FAC28C6}" type="datetimeFigureOut">
              <a:rPr lang="en-US" smtClean="0"/>
              <a:t>6/20/2019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5DA07C-91F2-43A7-8720-7388449E1C49}" type="slidenum">
              <a:rPr lang="en-US" smtClean="0"/>
              <a:t>‹#›</a:t>
            </a:fld>
            <a:endParaRPr lang="en-US"/>
          </a:p>
        </p:txBody>
      </p:sp>
    </p:spTree>
    <p:extLst>
      <p:ext uri="{BB962C8B-B14F-4D97-AF65-F5344CB8AC3E}">
        <p14:creationId xmlns:p14="http://schemas.microsoft.com/office/powerpoint/2010/main" val="4076768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9A71A3-950D-4899-B79B-35F2758BD331}"/>
              </a:ext>
            </a:extLst>
          </p:cNvPr>
          <p:cNvGrpSpPr/>
          <p:nvPr userDrawn="1"/>
        </p:nvGrpSpPr>
        <p:grpSpPr>
          <a:xfrm>
            <a:off x="0" y="1207336"/>
            <a:ext cx="12192000" cy="4467863"/>
            <a:chOff x="0" y="1207336"/>
            <a:chExt cx="12192000" cy="4467863"/>
          </a:xfrm>
        </p:grpSpPr>
        <p:sp>
          <p:nvSpPr>
            <p:cNvPr id="33" name="Flowchart: Delay 24">
              <a:extLst>
                <a:ext uri="{FF2B5EF4-FFF2-40B4-BE49-F238E27FC236}">
                  <a16:creationId xmlns:a16="http://schemas.microsoft.com/office/drawing/2014/main" id="{928187B2-0394-40AE-9F9C-6682AC71596C}"/>
                </a:ext>
              </a:extLst>
            </p:cNvPr>
            <p:cNvSpPr/>
            <p:nvPr userDrawn="1"/>
          </p:nvSpPr>
          <p:spPr>
            <a:xfrm flipH="1">
              <a:off x="2613003" y="3441616"/>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Flowchart: Delay 24">
              <a:extLst>
                <a:ext uri="{FF2B5EF4-FFF2-40B4-BE49-F238E27FC236}">
                  <a16:creationId xmlns:a16="http://schemas.microsoft.com/office/drawing/2014/main" id="{355D9AC9-E7B7-459E-925B-0047C675B750}"/>
                </a:ext>
              </a:extLst>
            </p:cNvPr>
            <p:cNvSpPr/>
            <p:nvPr userDrawn="1"/>
          </p:nvSpPr>
          <p:spPr>
            <a:xfrm>
              <a:off x="9491472" y="1379494"/>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a:extLst>
                <a:ext uri="{FF2B5EF4-FFF2-40B4-BE49-F238E27FC236}">
                  <a16:creationId xmlns:a16="http://schemas.microsoft.com/office/drawing/2014/main" id="{5302FB5C-BDE1-4891-8E91-CB3F868629BB}"/>
                </a:ext>
              </a:extLst>
            </p:cNvPr>
            <p:cNvSpPr/>
            <p:nvPr userDrawn="1"/>
          </p:nvSpPr>
          <p:spPr>
            <a:xfrm>
              <a:off x="4416552" y="1207336"/>
              <a:ext cx="5074920" cy="356616"/>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a:extLst>
                <a:ext uri="{FF2B5EF4-FFF2-40B4-BE49-F238E27FC236}">
                  <a16:creationId xmlns:a16="http://schemas.microsoft.com/office/drawing/2014/main" id="{D09DE4F0-7E7E-4423-A407-CD6485ACBB4F}"/>
                </a:ext>
              </a:extLst>
            </p:cNvPr>
            <p:cNvSpPr/>
            <p:nvPr userDrawn="1"/>
          </p:nvSpPr>
          <p:spPr>
            <a:xfrm>
              <a:off x="0" y="1207336"/>
              <a:ext cx="4416552" cy="356616"/>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Rectangle 27">
              <a:extLst>
                <a:ext uri="{FF2B5EF4-FFF2-40B4-BE49-F238E27FC236}">
                  <a16:creationId xmlns:a16="http://schemas.microsoft.com/office/drawing/2014/main" id="{4ED74833-8EE3-4FA9-B6D2-03710E410482}"/>
                </a:ext>
              </a:extLst>
            </p:cNvPr>
            <p:cNvSpPr/>
            <p:nvPr userDrawn="1"/>
          </p:nvSpPr>
          <p:spPr>
            <a:xfrm>
              <a:off x="4416552" y="3269385"/>
              <a:ext cx="5074920" cy="356616"/>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Rectangle 36">
              <a:extLst>
                <a:ext uri="{FF2B5EF4-FFF2-40B4-BE49-F238E27FC236}">
                  <a16:creationId xmlns:a16="http://schemas.microsoft.com/office/drawing/2014/main" id="{94005B59-B78D-469E-BAA4-E7B2A61E103D}"/>
                </a:ext>
              </a:extLst>
            </p:cNvPr>
            <p:cNvSpPr/>
            <p:nvPr userDrawn="1"/>
          </p:nvSpPr>
          <p:spPr>
            <a:xfrm>
              <a:off x="4414968" y="5318583"/>
              <a:ext cx="5074920" cy="356616"/>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4" name="Rectangle 63">
              <a:extLst>
                <a:ext uri="{FF2B5EF4-FFF2-40B4-BE49-F238E27FC236}">
                  <a16:creationId xmlns:a16="http://schemas.microsoft.com/office/drawing/2014/main" id="{40BE4BEF-834D-4D0F-8E96-F1F8E6600C46}"/>
                </a:ext>
              </a:extLst>
            </p:cNvPr>
            <p:cNvSpPr/>
            <p:nvPr userDrawn="1"/>
          </p:nvSpPr>
          <p:spPr>
            <a:xfrm>
              <a:off x="9448800" y="5317275"/>
              <a:ext cx="2743200" cy="356616"/>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Title 1">
            <a:extLst>
              <a:ext uri="{FF2B5EF4-FFF2-40B4-BE49-F238E27FC236}">
                <a16:creationId xmlns:a16="http://schemas.microsoft.com/office/drawing/2014/main" id="{1A4D6C00-E83E-4187-903F-A0A515BA93F6}"/>
              </a:ext>
            </a:extLst>
          </p:cNvPr>
          <p:cNvSpPr>
            <a:spLocks noGrp="1"/>
          </p:cNvSpPr>
          <p:nvPr>
            <p:ph type="title" hasCustomPrompt="1"/>
          </p:nvPr>
        </p:nvSpPr>
        <p:spPr>
          <a:xfrm>
            <a:off x="462638" y="2079876"/>
            <a:ext cx="3052087" cy="1475598"/>
          </a:xfrm>
        </p:spPr>
        <p:txBody>
          <a:bodyPr lIns="0" tIns="0" rIns="0" bIns="0"/>
          <a:lstStyle>
            <a:lvl1pPr>
              <a:defRPr/>
            </a:lvl1pPr>
          </a:lstStyle>
          <a:p>
            <a:r>
              <a:rPr lang="en-US" dirty="0"/>
              <a:t>CLICK TO EDIT</a:t>
            </a:r>
            <a:br>
              <a:rPr lang="en-US" dirty="0"/>
            </a:br>
            <a:r>
              <a:rPr lang="en-US" dirty="0"/>
              <a:t>MASTER TITLE</a:t>
            </a:r>
            <a:br>
              <a:rPr lang="en-US" dirty="0"/>
            </a:br>
            <a:r>
              <a:rPr lang="en-US" dirty="0"/>
              <a:t>STYLE</a:t>
            </a:r>
            <a:endParaRPr lang="ru-RU" dirty="0"/>
          </a:p>
        </p:txBody>
      </p:sp>
      <p:sp>
        <p:nvSpPr>
          <p:cNvPr id="8" name="Text Placeholder 7">
            <a:extLst>
              <a:ext uri="{FF2B5EF4-FFF2-40B4-BE49-F238E27FC236}">
                <a16:creationId xmlns:a16="http://schemas.microsoft.com/office/drawing/2014/main" id="{00F0DE95-4ED7-482F-BB4E-C1238B352DAD}"/>
              </a:ext>
            </a:extLst>
          </p:cNvPr>
          <p:cNvSpPr>
            <a:spLocks noGrp="1"/>
          </p:cNvSpPr>
          <p:nvPr>
            <p:ph type="body" sz="quarter" idx="13" hasCustomPrompt="1"/>
          </p:nvPr>
        </p:nvSpPr>
        <p:spPr>
          <a:xfrm>
            <a:off x="461963" y="3587769"/>
            <a:ext cx="1726129" cy="291597"/>
          </a:xfrm>
        </p:spPr>
        <p:txBody>
          <a:bodyPr lIns="0" tIns="0" rIns="0" bIns="0">
            <a:normAutofit/>
          </a:bodyPr>
          <a:lstStyle>
            <a:lvl1pPr marL="0" indent="0">
              <a:buNone/>
              <a:defRPr sz="2000" b="1" i="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20XX-20XX</a:t>
            </a:r>
            <a:endParaRPr lang="ru-RU" dirty="0"/>
          </a:p>
        </p:txBody>
      </p:sp>
      <p:sp>
        <p:nvSpPr>
          <p:cNvPr id="9" name="Text Placeholder 7">
            <a:extLst>
              <a:ext uri="{FF2B5EF4-FFF2-40B4-BE49-F238E27FC236}">
                <a16:creationId xmlns:a16="http://schemas.microsoft.com/office/drawing/2014/main" id="{1F135EA3-D982-467F-B90A-B791DFDDA877}"/>
              </a:ext>
            </a:extLst>
          </p:cNvPr>
          <p:cNvSpPr>
            <a:spLocks noGrp="1"/>
          </p:cNvSpPr>
          <p:nvPr>
            <p:ph type="body" sz="quarter" idx="14" hasCustomPrompt="1"/>
          </p:nvPr>
        </p:nvSpPr>
        <p:spPr>
          <a:xfrm>
            <a:off x="461963" y="3927199"/>
            <a:ext cx="1726129" cy="378571"/>
          </a:xfrm>
        </p:spPr>
        <p:txBody>
          <a:bodyPr lIns="0" tIns="0" rIns="0" bIns="0">
            <a:normAutofit/>
          </a:bodyPr>
          <a:lstStyle>
            <a:lvl1pPr marL="0" indent="0">
              <a:buNone/>
              <a:defRPr sz="2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 Years Plan</a:t>
            </a:r>
            <a:endParaRPr lang="ru-RU" dirty="0"/>
          </a:p>
        </p:txBody>
      </p:sp>
      <p:sp>
        <p:nvSpPr>
          <p:cNvPr id="106" name="Picture Placeholder 104">
            <a:extLst>
              <a:ext uri="{FF2B5EF4-FFF2-40B4-BE49-F238E27FC236}">
                <a16:creationId xmlns:a16="http://schemas.microsoft.com/office/drawing/2014/main" id="{4580320F-7723-4672-AB19-22C87ECD53D3}"/>
              </a:ext>
            </a:extLst>
          </p:cNvPr>
          <p:cNvSpPr>
            <a:spLocks noGrp="1"/>
          </p:cNvSpPr>
          <p:nvPr>
            <p:ph type="pic" sz="quarter" idx="56"/>
          </p:nvPr>
        </p:nvSpPr>
        <p:spPr>
          <a:xfrm>
            <a:off x="461963" y="5725379"/>
            <a:ext cx="950912" cy="685800"/>
          </a:xfrm>
          <a:ln w="3556">
            <a:solidFill>
              <a:srgbClr val="454D55"/>
            </a:solidFill>
          </a:ln>
        </p:spPr>
        <p:txBody>
          <a:bodyPr anchor="ctr" anchorCtr="0">
            <a:noAutofit/>
          </a:bodyPr>
          <a:lstStyle>
            <a:lvl1pPr marL="0" indent="0" algn="ctr">
              <a:buNone/>
              <a:defRPr sz="1200"/>
            </a:lvl1pPr>
          </a:lstStyle>
          <a:p>
            <a:r>
              <a:rPr lang="en-US" smtClean="0"/>
              <a:t>Click icon to add picture</a:t>
            </a:r>
            <a:endParaRPr lang="ru-RU"/>
          </a:p>
        </p:txBody>
      </p:sp>
      <p:sp>
        <p:nvSpPr>
          <p:cNvPr id="108" name="Text Placeholder 42">
            <a:extLst>
              <a:ext uri="{FF2B5EF4-FFF2-40B4-BE49-F238E27FC236}">
                <a16:creationId xmlns:a16="http://schemas.microsoft.com/office/drawing/2014/main" id="{F6CA33C8-1786-4D07-8C52-AE1469894B67}"/>
              </a:ext>
            </a:extLst>
          </p:cNvPr>
          <p:cNvSpPr>
            <a:spLocks noGrp="1"/>
          </p:cNvSpPr>
          <p:nvPr>
            <p:ph type="body" sz="quarter" idx="57" hasCustomPrompt="1"/>
          </p:nvPr>
        </p:nvSpPr>
        <p:spPr>
          <a:xfrm>
            <a:off x="2565129" y="863644"/>
            <a:ext cx="1044000" cy="1044000"/>
          </a:xfrm>
          <a:prstGeom prst="ellipse">
            <a:avLst/>
          </a:prstGeom>
          <a:solidFill>
            <a:srgbClr val="BAC82F"/>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dirty="0"/>
              <a:t>20XX</a:t>
            </a:r>
            <a:endParaRPr lang="ru-RU" dirty="0"/>
          </a:p>
        </p:txBody>
      </p:sp>
      <p:sp>
        <p:nvSpPr>
          <p:cNvPr id="44" name="Text Placeholder 42">
            <a:extLst>
              <a:ext uri="{FF2B5EF4-FFF2-40B4-BE49-F238E27FC236}">
                <a16:creationId xmlns:a16="http://schemas.microsoft.com/office/drawing/2014/main" id="{62E3BBD0-72BD-45D7-BE15-8B93AFB86258}"/>
              </a:ext>
            </a:extLst>
          </p:cNvPr>
          <p:cNvSpPr>
            <a:spLocks noGrp="1"/>
          </p:cNvSpPr>
          <p:nvPr>
            <p:ph type="body" sz="quarter" idx="15" hasCustomPrompt="1"/>
          </p:nvPr>
        </p:nvSpPr>
        <p:spPr>
          <a:xfrm>
            <a:off x="4414968" y="843980"/>
            <a:ext cx="1044000" cy="1044000"/>
          </a:xfrm>
          <a:prstGeom prst="ellipse">
            <a:avLst/>
          </a:prstGeom>
          <a:solidFill>
            <a:schemeClr val="bg1"/>
          </a:solidFill>
          <a:ln w="72390">
            <a:solidFill>
              <a:srgbClr val="BAC82F"/>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80" name="Text Placeholder 7">
            <a:extLst>
              <a:ext uri="{FF2B5EF4-FFF2-40B4-BE49-F238E27FC236}">
                <a16:creationId xmlns:a16="http://schemas.microsoft.com/office/drawing/2014/main" id="{C695E72E-773D-407A-AFA4-EF90ADF9D131}"/>
              </a:ext>
            </a:extLst>
          </p:cNvPr>
          <p:cNvSpPr>
            <a:spLocks noGrp="1"/>
          </p:cNvSpPr>
          <p:nvPr>
            <p:ph type="body" sz="quarter" idx="32" hasCustomPrompt="1"/>
          </p:nvPr>
        </p:nvSpPr>
        <p:spPr>
          <a:xfrm>
            <a:off x="4078435" y="436306"/>
            <a:ext cx="1726129" cy="204276"/>
          </a:xfrm>
        </p:spPr>
        <p:txBody>
          <a:bodyPr lIns="0" tIns="0" rIns="0" bIns="0">
            <a:normAutofit/>
          </a:bodyPr>
          <a:lstStyle>
            <a:lvl1pPr marL="0" indent="0" algn="ctr">
              <a:buNone/>
              <a:defRPr sz="1500" b="0" i="0">
                <a:solidFill>
                  <a:srgbClr val="BAC82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1" name="Text Placeholder 7">
            <a:extLst>
              <a:ext uri="{FF2B5EF4-FFF2-40B4-BE49-F238E27FC236}">
                <a16:creationId xmlns:a16="http://schemas.microsoft.com/office/drawing/2014/main" id="{7463FB1C-AFEB-4EAE-B84D-A1613AF5BA7C}"/>
              </a:ext>
            </a:extLst>
          </p:cNvPr>
          <p:cNvSpPr>
            <a:spLocks noGrp="1"/>
          </p:cNvSpPr>
          <p:nvPr>
            <p:ph type="body" sz="quarter" idx="33" hasCustomPrompt="1"/>
          </p:nvPr>
        </p:nvSpPr>
        <p:spPr>
          <a:xfrm>
            <a:off x="4078434"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0" name="Text Placeholder 42">
            <a:extLst>
              <a:ext uri="{FF2B5EF4-FFF2-40B4-BE49-F238E27FC236}">
                <a16:creationId xmlns:a16="http://schemas.microsoft.com/office/drawing/2014/main" id="{12DFAD2F-3ED1-46BF-B662-2E96A42C48E7}"/>
              </a:ext>
            </a:extLst>
          </p:cNvPr>
          <p:cNvSpPr>
            <a:spLocks noGrp="1"/>
          </p:cNvSpPr>
          <p:nvPr>
            <p:ph type="body" sz="quarter" idx="17" hasCustomPrompt="1"/>
          </p:nvPr>
        </p:nvSpPr>
        <p:spPr>
          <a:xfrm>
            <a:off x="5759136" y="863644"/>
            <a:ext cx="1044000" cy="1044000"/>
          </a:xfrm>
          <a:prstGeom prst="ellipse">
            <a:avLst/>
          </a:prstGeom>
          <a:solidFill>
            <a:schemeClr val="bg1"/>
          </a:solidFill>
          <a:ln w="72390">
            <a:solidFill>
              <a:schemeClr val="accent2">
                <a:alpha val="60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82" name="Text Placeholder 7">
            <a:extLst>
              <a:ext uri="{FF2B5EF4-FFF2-40B4-BE49-F238E27FC236}">
                <a16:creationId xmlns:a16="http://schemas.microsoft.com/office/drawing/2014/main" id="{622FB247-DB8F-4B67-B9EA-5741E1DDBEEE}"/>
              </a:ext>
            </a:extLst>
          </p:cNvPr>
          <p:cNvSpPr>
            <a:spLocks noGrp="1"/>
          </p:cNvSpPr>
          <p:nvPr>
            <p:ph type="body" sz="quarter" idx="34" hasCustomPrompt="1"/>
          </p:nvPr>
        </p:nvSpPr>
        <p:spPr>
          <a:xfrm>
            <a:off x="5422681" y="2025874"/>
            <a:ext cx="1726129" cy="204276"/>
          </a:xfrm>
        </p:spPr>
        <p:txBody>
          <a:bodyPr lIns="0" tIns="0" rIns="0" bIns="0">
            <a:normAutofit/>
          </a:bodyPr>
          <a:lstStyle>
            <a:lvl1pPr marL="0" indent="0" algn="ctr">
              <a:buNone/>
              <a:defRPr sz="1500" b="0" i="0">
                <a:solidFill>
                  <a:srgbClr val="81BF3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3" name="Text Placeholder 7">
            <a:extLst>
              <a:ext uri="{FF2B5EF4-FFF2-40B4-BE49-F238E27FC236}">
                <a16:creationId xmlns:a16="http://schemas.microsoft.com/office/drawing/2014/main" id="{CE2C8800-C93B-4E93-9AE2-9CBFC1E6D764}"/>
              </a:ext>
            </a:extLst>
          </p:cNvPr>
          <p:cNvSpPr>
            <a:spLocks noGrp="1"/>
          </p:cNvSpPr>
          <p:nvPr>
            <p:ph type="body" sz="quarter" idx="35" hasCustomPrompt="1"/>
          </p:nvPr>
        </p:nvSpPr>
        <p:spPr>
          <a:xfrm>
            <a:off x="5422680"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49" name="Text Placeholder 42">
            <a:extLst>
              <a:ext uri="{FF2B5EF4-FFF2-40B4-BE49-F238E27FC236}">
                <a16:creationId xmlns:a16="http://schemas.microsoft.com/office/drawing/2014/main" id="{CC1B1148-CFC2-4FF7-8B7C-9502EB650064}"/>
              </a:ext>
            </a:extLst>
          </p:cNvPr>
          <p:cNvSpPr>
            <a:spLocks noGrp="1"/>
          </p:cNvSpPr>
          <p:nvPr>
            <p:ph type="body" sz="quarter" idx="18" hasCustomPrompt="1"/>
          </p:nvPr>
        </p:nvSpPr>
        <p:spPr>
          <a:xfrm>
            <a:off x="7103304" y="863644"/>
            <a:ext cx="1044000" cy="1044000"/>
          </a:xfrm>
          <a:prstGeom prst="ellipse">
            <a:avLst/>
          </a:prstGeom>
          <a:solidFill>
            <a:schemeClr val="bg1"/>
          </a:solidFill>
          <a:ln w="72390">
            <a:solidFill>
              <a:schemeClr val="accent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84" name="Text Placeholder 7">
            <a:extLst>
              <a:ext uri="{FF2B5EF4-FFF2-40B4-BE49-F238E27FC236}">
                <a16:creationId xmlns:a16="http://schemas.microsoft.com/office/drawing/2014/main" id="{60559160-7568-4A5B-88B4-DBB3C42D5D10}"/>
              </a:ext>
            </a:extLst>
          </p:cNvPr>
          <p:cNvSpPr>
            <a:spLocks noGrp="1"/>
          </p:cNvSpPr>
          <p:nvPr>
            <p:ph type="body" sz="quarter" idx="36" hasCustomPrompt="1"/>
          </p:nvPr>
        </p:nvSpPr>
        <p:spPr>
          <a:xfrm>
            <a:off x="6755391" y="437795"/>
            <a:ext cx="1726129" cy="204276"/>
          </a:xfrm>
        </p:spPr>
        <p:txBody>
          <a:bodyPr lIns="0" tIns="0" rIns="0" bIns="0">
            <a:normAutofit/>
          </a:bodyPr>
          <a:lstStyle>
            <a:lvl1pPr marL="0" indent="0" algn="ctr">
              <a:buNone/>
              <a:defRPr sz="1500" b="0" i="0">
                <a:solidFill>
                  <a:srgbClr val="2CA05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5" name="Text Placeholder 7">
            <a:extLst>
              <a:ext uri="{FF2B5EF4-FFF2-40B4-BE49-F238E27FC236}">
                <a16:creationId xmlns:a16="http://schemas.microsoft.com/office/drawing/2014/main" id="{AED30C6D-348A-4701-A27D-F10DFC175AC0}"/>
              </a:ext>
            </a:extLst>
          </p:cNvPr>
          <p:cNvSpPr>
            <a:spLocks noGrp="1"/>
          </p:cNvSpPr>
          <p:nvPr>
            <p:ph type="body" sz="quarter" idx="37" hasCustomPrompt="1"/>
          </p:nvPr>
        </p:nvSpPr>
        <p:spPr>
          <a:xfrm>
            <a:off x="6755390"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46" name="Text Placeholder 42">
            <a:extLst>
              <a:ext uri="{FF2B5EF4-FFF2-40B4-BE49-F238E27FC236}">
                <a16:creationId xmlns:a16="http://schemas.microsoft.com/office/drawing/2014/main" id="{DC934A70-FE40-4A89-9799-1A672346662A}"/>
              </a:ext>
            </a:extLst>
          </p:cNvPr>
          <p:cNvSpPr>
            <a:spLocks noGrp="1"/>
          </p:cNvSpPr>
          <p:nvPr>
            <p:ph type="body" sz="quarter" idx="16" hasCustomPrompt="1"/>
          </p:nvPr>
        </p:nvSpPr>
        <p:spPr>
          <a:xfrm>
            <a:off x="8447472" y="863644"/>
            <a:ext cx="1044000" cy="1044000"/>
          </a:xfrm>
          <a:prstGeom prst="ellipse">
            <a:avLst/>
          </a:prstGeom>
          <a:solidFill>
            <a:schemeClr val="bg1"/>
          </a:solidFill>
          <a:ln w="72390">
            <a:solidFill>
              <a:schemeClr val="accent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86" name="Text Placeholder 7">
            <a:extLst>
              <a:ext uri="{FF2B5EF4-FFF2-40B4-BE49-F238E27FC236}">
                <a16:creationId xmlns:a16="http://schemas.microsoft.com/office/drawing/2014/main" id="{AB11D018-DEEE-4BCE-B5F0-2B33DD39A6B9}"/>
              </a:ext>
            </a:extLst>
          </p:cNvPr>
          <p:cNvSpPr>
            <a:spLocks noGrp="1"/>
          </p:cNvSpPr>
          <p:nvPr>
            <p:ph type="body" sz="quarter" idx="38" hasCustomPrompt="1"/>
          </p:nvPr>
        </p:nvSpPr>
        <p:spPr>
          <a:xfrm>
            <a:off x="8106873" y="2025874"/>
            <a:ext cx="1726129" cy="204276"/>
          </a:xfrm>
        </p:spPr>
        <p:txBody>
          <a:bodyPr lIns="0" tIns="0" rIns="0" bIns="0">
            <a:normAutofit/>
          </a:bodyPr>
          <a:lstStyle>
            <a:lvl1pPr marL="0" indent="0" algn="ctr">
              <a:buNone/>
              <a:defRPr sz="1500" b="0" i="0">
                <a:solidFill>
                  <a:srgbClr val="1B866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7" name="Text Placeholder 7">
            <a:extLst>
              <a:ext uri="{FF2B5EF4-FFF2-40B4-BE49-F238E27FC236}">
                <a16:creationId xmlns:a16="http://schemas.microsoft.com/office/drawing/2014/main" id="{085539ED-B933-484F-8ECB-700829A52CAB}"/>
              </a:ext>
            </a:extLst>
          </p:cNvPr>
          <p:cNvSpPr>
            <a:spLocks noGrp="1"/>
          </p:cNvSpPr>
          <p:nvPr>
            <p:ph type="body" sz="quarter" idx="39" hasCustomPrompt="1"/>
          </p:nvPr>
        </p:nvSpPr>
        <p:spPr>
          <a:xfrm>
            <a:off x="8106872"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73" name="Text Placeholder 42">
            <a:extLst>
              <a:ext uri="{FF2B5EF4-FFF2-40B4-BE49-F238E27FC236}">
                <a16:creationId xmlns:a16="http://schemas.microsoft.com/office/drawing/2014/main" id="{F3728A77-BAED-49CA-87A0-DFCB220B3A28}"/>
              </a:ext>
            </a:extLst>
          </p:cNvPr>
          <p:cNvSpPr>
            <a:spLocks noGrp="1"/>
          </p:cNvSpPr>
          <p:nvPr>
            <p:ph type="body" sz="quarter" idx="28" hasCustomPrompt="1"/>
          </p:nvPr>
        </p:nvSpPr>
        <p:spPr>
          <a:xfrm>
            <a:off x="10705088" y="1917406"/>
            <a:ext cx="1044000" cy="1044000"/>
          </a:xfrm>
          <a:prstGeom prst="ellipse">
            <a:avLst/>
          </a:prstGeom>
          <a:solidFill>
            <a:schemeClr val="tx1"/>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dirty="0"/>
              <a:t>20XX</a:t>
            </a:r>
            <a:endParaRPr lang="ru-RU" dirty="0"/>
          </a:p>
        </p:txBody>
      </p:sp>
      <p:sp>
        <p:nvSpPr>
          <p:cNvPr id="57" name="Text Placeholder 42">
            <a:extLst>
              <a:ext uri="{FF2B5EF4-FFF2-40B4-BE49-F238E27FC236}">
                <a16:creationId xmlns:a16="http://schemas.microsoft.com/office/drawing/2014/main" id="{D7526F27-FC58-40E7-A76A-47A27D23255B}"/>
              </a:ext>
            </a:extLst>
          </p:cNvPr>
          <p:cNvSpPr>
            <a:spLocks noGrp="1"/>
          </p:cNvSpPr>
          <p:nvPr>
            <p:ph type="body" sz="quarter" idx="20" hasCustomPrompt="1"/>
          </p:nvPr>
        </p:nvSpPr>
        <p:spPr>
          <a:xfrm>
            <a:off x="8447472" y="2914158"/>
            <a:ext cx="1044000" cy="1044000"/>
          </a:xfrm>
          <a:prstGeom prst="ellipse">
            <a:avLst/>
          </a:prstGeom>
          <a:solidFill>
            <a:schemeClr val="bg1"/>
          </a:solidFill>
          <a:ln w="72390">
            <a:solidFill>
              <a:schemeClr val="bg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94" name="Text Placeholder 7">
            <a:extLst>
              <a:ext uri="{FF2B5EF4-FFF2-40B4-BE49-F238E27FC236}">
                <a16:creationId xmlns:a16="http://schemas.microsoft.com/office/drawing/2014/main" id="{0D030018-A573-45D1-B6EF-210F3CF92D5F}"/>
              </a:ext>
            </a:extLst>
          </p:cNvPr>
          <p:cNvSpPr>
            <a:spLocks noGrp="1"/>
          </p:cNvSpPr>
          <p:nvPr>
            <p:ph type="body" sz="quarter" idx="46" hasCustomPrompt="1"/>
          </p:nvPr>
        </p:nvSpPr>
        <p:spPr>
          <a:xfrm>
            <a:off x="8105170" y="4073394"/>
            <a:ext cx="1726129" cy="204276"/>
          </a:xfrm>
        </p:spPr>
        <p:txBody>
          <a:bodyPr lIns="0" tIns="0" rIns="0" bIns="0">
            <a:normAutofit/>
          </a:bodyPr>
          <a:lstStyle>
            <a:lvl1pPr marL="0" indent="0" algn="ctr">
              <a:buNone/>
              <a:defRPr sz="1500" b="0" i="0">
                <a:solidFill>
                  <a:srgbClr val="0C6D8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5" name="Text Placeholder 7">
            <a:extLst>
              <a:ext uri="{FF2B5EF4-FFF2-40B4-BE49-F238E27FC236}">
                <a16:creationId xmlns:a16="http://schemas.microsoft.com/office/drawing/2014/main" id="{91FC8372-90CA-42B7-A237-0BC81F2687CB}"/>
              </a:ext>
            </a:extLst>
          </p:cNvPr>
          <p:cNvSpPr>
            <a:spLocks noGrp="1"/>
          </p:cNvSpPr>
          <p:nvPr>
            <p:ph type="body" sz="quarter" idx="47" hasCustomPrompt="1"/>
          </p:nvPr>
        </p:nvSpPr>
        <p:spPr>
          <a:xfrm>
            <a:off x="8105169"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8" name="Text Placeholder 42">
            <a:extLst>
              <a:ext uri="{FF2B5EF4-FFF2-40B4-BE49-F238E27FC236}">
                <a16:creationId xmlns:a16="http://schemas.microsoft.com/office/drawing/2014/main" id="{242D0BB2-4F17-4A8D-87A7-FADA2CAEC6F5}"/>
              </a:ext>
            </a:extLst>
          </p:cNvPr>
          <p:cNvSpPr>
            <a:spLocks noGrp="1"/>
          </p:cNvSpPr>
          <p:nvPr>
            <p:ph type="body" sz="quarter" idx="21" hasCustomPrompt="1"/>
          </p:nvPr>
        </p:nvSpPr>
        <p:spPr>
          <a:xfrm>
            <a:off x="7103304" y="2914158"/>
            <a:ext cx="1044000" cy="1044000"/>
          </a:xfrm>
          <a:prstGeom prst="ellipse">
            <a:avLst/>
          </a:prstGeom>
          <a:solidFill>
            <a:schemeClr val="bg1"/>
          </a:solidFill>
          <a:ln w="72390">
            <a:solidFill>
              <a:schemeClr val="bg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90" name="Text Placeholder 7">
            <a:extLst>
              <a:ext uri="{FF2B5EF4-FFF2-40B4-BE49-F238E27FC236}">
                <a16:creationId xmlns:a16="http://schemas.microsoft.com/office/drawing/2014/main" id="{7F7CC596-D7AD-4DCE-B864-BB1A6A7C8B15}"/>
              </a:ext>
            </a:extLst>
          </p:cNvPr>
          <p:cNvSpPr>
            <a:spLocks noGrp="1"/>
          </p:cNvSpPr>
          <p:nvPr>
            <p:ph type="body" sz="quarter" idx="42" hasCustomPrompt="1"/>
          </p:nvPr>
        </p:nvSpPr>
        <p:spPr>
          <a:xfrm>
            <a:off x="6755390" y="2505648"/>
            <a:ext cx="1726129" cy="204276"/>
          </a:xfrm>
        </p:spPr>
        <p:txBody>
          <a:bodyPr lIns="0" tIns="0" rIns="0" bIns="0">
            <a:normAutofit/>
          </a:bodyPr>
          <a:lstStyle>
            <a:lvl1pPr marL="0" indent="0" algn="ctr">
              <a:buNone/>
              <a:defRPr sz="1500" b="0" i="0">
                <a:solidFill>
                  <a:srgbClr val="40347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1" name="Text Placeholder 7">
            <a:extLst>
              <a:ext uri="{FF2B5EF4-FFF2-40B4-BE49-F238E27FC236}">
                <a16:creationId xmlns:a16="http://schemas.microsoft.com/office/drawing/2014/main" id="{28E66912-ACE9-4007-9A2B-050DC9408A24}"/>
              </a:ext>
            </a:extLst>
          </p:cNvPr>
          <p:cNvSpPr>
            <a:spLocks noGrp="1"/>
          </p:cNvSpPr>
          <p:nvPr>
            <p:ph type="body" sz="quarter" idx="43" hasCustomPrompt="1"/>
          </p:nvPr>
        </p:nvSpPr>
        <p:spPr>
          <a:xfrm>
            <a:off x="6755389"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9" name="Text Placeholder 42">
            <a:extLst>
              <a:ext uri="{FF2B5EF4-FFF2-40B4-BE49-F238E27FC236}">
                <a16:creationId xmlns:a16="http://schemas.microsoft.com/office/drawing/2014/main" id="{CC1EC2BE-5D73-4D49-B2F2-4DA2785D6EAD}"/>
              </a:ext>
            </a:extLst>
          </p:cNvPr>
          <p:cNvSpPr>
            <a:spLocks noGrp="1"/>
          </p:cNvSpPr>
          <p:nvPr>
            <p:ph type="body" sz="quarter" idx="22" hasCustomPrompt="1"/>
          </p:nvPr>
        </p:nvSpPr>
        <p:spPr>
          <a:xfrm>
            <a:off x="5759136" y="2914158"/>
            <a:ext cx="1044000" cy="1044000"/>
          </a:xfrm>
          <a:prstGeom prst="ellipse">
            <a:avLst/>
          </a:prstGeom>
          <a:solidFill>
            <a:schemeClr val="bg1"/>
          </a:solidFill>
          <a:ln w="72390">
            <a:solidFill>
              <a:schemeClr val="accent1">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92" name="Text Placeholder 7">
            <a:extLst>
              <a:ext uri="{FF2B5EF4-FFF2-40B4-BE49-F238E27FC236}">
                <a16:creationId xmlns:a16="http://schemas.microsoft.com/office/drawing/2014/main" id="{441FE3C4-7737-4EB6-9280-FAD8852FB4B8}"/>
              </a:ext>
            </a:extLst>
          </p:cNvPr>
          <p:cNvSpPr>
            <a:spLocks noGrp="1"/>
          </p:cNvSpPr>
          <p:nvPr>
            <p:ph type="body" sz="quarter" idx="44" hasCustomPrompt="1"/>
          </p:nvPr>
        </p:nvSpPr>
        <p:spPr>
          <a:xfrm>
            <a:off x="5420978" y="4073394"/>
            <a:ext cx="1726129" cy="204276"/>
          </a:xfrm>
        </p:spPr>
        <p:txBody>
          <a:bodyPr lIns="0" tIns="0" rIns="0" bIns="0">
            <a:normAutofit/>
          </a:bodyPr>
          <a:lstStyle>
            <a:lvl1pPr marL="0" indent="0" algn="ctr">
              <a:buNone/>
              <a:defRPr sz="1500" b="0" i="0">
                <a:solidFill>
                  <a:srgbClr val="571B6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3" name="Text Placeholder 7">
            <a:extLst>
              <a:ext uri="{FF2B5EF4-FFF2-40B4-BE49-F238E27FC236}">
                <a16:creationId xmlns:a16="http://schemas.microsoft.com/office/drawing/2014/main" id="{70EF49EC-F8D8-463F-B786-F2C04C33AEE7}"/>
              </a:ext>
            </a:extLst>
          </p:cNvPr>
          <p:cNvSpPr>
            <a:spLocks noGrp="1"/>
          </p:cNvSpPr>
          <p:nvPr>
            <p:ph type="body" sz="quarter" idx="45" hasCustomPrompt="1"/>
          </p:nvPr>
        </p:nvSpPr>
        <p:spPr>
          <a:xfrm>
            <a:off x="5420977"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6" name="Text Placeholder 42">
            <a:extLst>
              <a:ext uri="{FF2B5EF4-FFF2-40B4-BE49-F238E27FC236}">
                <a16:creationId xmlns:a16="http://schemas.microsoft.com/office/drawing/2014/main" id="{997AC0B1-99FC-455E-A896-3C370BB38C53}"/>
              </a:ext>
            </a:extLst>
          </p:cNvPr>
          <p:cNvSpPr>
            <a:spLocks noGrp="1"/>
          </p:cNvSpPr>
          <p:nvPr>
            <p:ph type="body" sz="quarter" idx="19" hasCustomPrompt="1"/>
          </p:nvPr>
        </p:nvSpPr>
        <p:spPr>
          <a:xfrm>
            <a:off x="4414968" y="2914158"/>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88" name="Text Placeholder 7">
            <a:extLst>
              <a:ext uri="{FF2B5EF4-FFF2-40B4-BE49-F238E27FC236}">
                <a16:creationId xmlns:a16="http://schemas.microsoft.com/office/drawing/2014/main" id="{D66EAED5-741C-44D6-840F-C90C1AF74A23}"/>
              </a:ext>
            </a:extLst>
          </p:cNvPr>
          <p:cNvSpPr>
            <a:spLocks noGrp="1"/>
          </p:cNvSpPr>
          <p:nvPr>
            <p:ph type="body" sz="quarter" idx="40" hasCustomPrompt="1"/>
          </p:nvPr>
        </p:nvSpPr>
        <p:spPr>
          <a:xfrm>
            <a:off x="4071198" y="2505648"/>
            <a:ext cx="1726129" cy="204276"/>
          </a:xfrm>
        </p:spPr>
        <p:txBody>
          <a:bodyPr lIns="0" tIns="0" rIns="0" bIns="0">
            <a:normAutofit/>
          </a:bodyPr>
          <a:lstStyle>
            <a:lvl1pPr marL="0" indent="0" algn="ctr">
              <a:buNone/>
              <a:defRPr sz="1500" b="0" i="0">
                <a:solidFill>
                  <a:srgbClr val="6F006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9" name="Text Placeholder 7">
            <a:extLst>
              <a:ext uri="{FF2B5EF4-FFF2-40B4-BE49-F238E27FC236}">
                <a16:creationId xmlns:a16="http://schemas.microsoft.com/office/drawing/2014/main" id="{7887B0FE-2AB8-455F-8EC7-C8F31FEA27CC}"/>
              </a:ext>
            </a:extLst>
          </p:cNvPr>
          <p:cNvSpPr>
            <a:spLocks noGrp="1"/>
          </p:cNvSpPr>
          <p:nvPr>
            <p:ph type="body" sz="quarter" idx="41" hasCustomPrompt="1"/>
          </p:nvPr>
        </p:nvSpPr>
        <p:spPr>
          <a:xfrm>
            <a:off x="4071197"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75" name="Text Placeholder 42">
            <a:extLst>
              <a:ext uri="{FF2B5EF4-FFF2-40B4-BE49-F238E27FC236}">
                <a16:creationId xmlns:a16="http://schemas.microsoft.com/office/drawing/2014/main" id="{6F1AC56E-6618-4728-A6EA-8B021EB6BCFB}"/>
              </a:ext>
            </a:extLst>
          </p:cNvPr>
          <p:cNvSpPr>
            <a:spLocks noGrp="1"/>
          </p:cNvSpPr>
          <p:nvPr>
            <p:ph type="body" sz="quarter" idx="29" hasCustomPrompt="1"/>
          </p:nvPr>
        </p:nvSpPr>
        <p:spPr>
          <a:xfrm>
            <a:off x="2188092" y="3979528"/>
            <a:ext cx="1044000" cy="1044000"/>
          </a:xfrm>
          <a:prstGeom prst="ellipse">
            <a:avLst/>
          </a:prstGeom>
          <a:solidFill>
            <a:schemeClr val="tx2"/>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dirty="0"/>
              <a:t>20XX</a:t>
            </a:r>
            <a:endParaRPr lang="ru-RU" dirty="0"/>
          </a:p>
        </p:txBody>
      </p:sp>
      <p:sp>
        <p:nvSpPr>
          <p:cNvPr id="60" name="Text Placeholder 42">
            <a:extLst>
              <a:ext uri="{FF2B5EF4-FFF2-40B4-BE49-F238E27FC236}">
                <a16:creationId xmlns:a16="http://schemas.microsoft.com/office/drawing/2014/main" id="{DB4C9C65-90B1-4A40-BB7B-DE799076D1B1}"/>
              </a:ext>
            </a:extLst>
          </p:cNvPr>
          <p:cNvSpPr>
            <a:spLocks noGrp="1"/>
          </p:cNvSpPr>
          <p:nvPr>
            <p:ph type="body" sz="quarter" idx="23" hasCustomPrompt="1"/>
          </p:nvPr>
        </p:nvSpPr>
        <p:spPr>
          <a:xfrm>
            <a:off x="4414968" y="4970360"/>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96" name="Text Placeholder 7">
            <a:extLst>
              <a:ext uri="{FF2B5EF4-FFF2-40B4-BE49-F238E27FC236}">
                <a16:creationId xmlns:a16="http://schemas.microsoft.com/office/drawing/2014/main" id="{E9ED50CB-058A-4C6B-A8E2-0536EC0E40DA}"/>
              </a:ext>
            </a:extLst>
          </p:cNvPr>
          <p:cNvSpPr>
            <a:spLocks noGrp="1"/>
          </p:cNvSpPr>
          <p:nvPr>
            <p:ph type="body" sz="quarter" idx="48" hasCustomPrompt="1"/>
          </p:nvPr>
        </p:nvSpPr>
        <p:spPr>
          <a:xfrm>
            <a:off x="4075657" y="4567759"/>
            <a:ext cx="1726129" cy="204276"/>
          </a:xfrm>
        </p:spPr>
        <p:txBody>
          <a:bodyPr lIns="0" tIns="0" rIns="0" bIns="0">
            <a:normAutofit/>
          </a:bodyPr>
          <a:lstStyle>
            <a:lvl1pPr marL="0" indent="0" algn="ctr">
              <a:buNone/>
              <a:defRPr sz="1500" b="0" i="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7" name="Text Placeholder 7">
            <a:extLst>
              <a:ext uri="{FF2B5EF4-FFF2-40B4-BE49-F238E27FC236}">
                <a16:creationId xmlns:a16="http://schemas.microsoft.com/office/drawing/2014/main" id="{04D14365-5F59-4F4F-B237-26A11A2DDDD1}"/>
              </a:ext>
            </a:extLst>
          </p:cNvPr>
          <p:cNvSpPr>
            <a:spLocks noGrp="1"/>
          </p:cNvSpPr>
          <p:nvPr>
            <p:ph type="body" sz="quarter" idx="49" hasCustomPrompt="1"/>
          </p:nvPr>
        </p:nvSpPr>
        <p:spPr>
          <a:xfrm>
            <a:off x="4075656"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3" name="Text Placeholder 42">
            <a:extLst>
              <a:ext uri="{FF2B5EF4-FFF2-40B4-BE49-F238E27FC236}">
                <a16:creationId xmlns:a16="http://schemas.microsoft.com/office/drawing/2014/main" id="{CFA7DBCF-F797-4B29-8C96-7AC1602BBC81}"/>
              </a:ext>
            </a:extLst>
          </p:cNvPr>
          <p:cNvSpPr>
            <a:spLocks noGrp="1"/>
          </p:cNvSpPr>
          <p:nvPr>
            <p:ph type="body" sz="quarter" idx="26" hasCustomPrompt="1"/>
          </p:nvPr>
        </p:nvSpPr>
        <p:spPr>
          <a:xfrm>
            <a:off x="5759136" y="4970360"/>
            <a:ext cx="1044000" cy="1044000"/>
          </a:xfrm>
          <a:prstGeom prst="ellipse">
            <a:avLst/>
          </a:prstGeom>
          <a:solidFill>
            <a:schemeClr val="bg1"/>
          </a:solidFill>
          <a:ln w="72390">
            <a:solidFill>
              <a:schemeClr val="accent3"/>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100" name="Text Placeholder 7">
            <a:extLst>
              <a:ext uri="{FF2B5EF4-FFF2-40B4-BE49-F238E27FC236}">
                <a16:creationId xmlns:a16="http://schemas.microsoft.com/office/drawing/2014/main" id="{07524528-CBB1-40C1-A6F2-855A4D99478D}"/>
              </a:ext>
            </a:extLst>
          </p:cNvPr>
          <p:cNvSpPr>
            <a:spLocks noGrp="1"/>
          </p:cNvSpPr>
          <p:nvPr>
            <p:ph type="body" sz="quarter" idx="52" hasCustomPrompt="1"/>
          </p:nvPr>
        </p:nvSpPr>
        <p:spPr>
          <a:xfrm>
            <a:off x="5423464" y="6121335"/>
            <a:ext cx="1726129" cy="204276"/>
          </a:xfrm>
        </p:spPr>
        <p:txBody>
          <a:bodyPr lIns="0" tIns="0" rIns="0" bIns="0">
            <a:normAutofit/>
          </a:bodyPr>
          <a:lstStyle>
            <a:lvl1pPr marL="0" indent="0" algn="ctr">
              <a:buNone/>
              <a:defRPr sz="1500" b="0" i="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101" name="Text Placeholder 7">
            <a:extLst>
              <a:ext uri="{FF2B5EF4-FFF2-40B4-BE49-F238E27FC236}">
                <a16:creationId xmlns:a16="http://schemas.microsoft.com/office/drawing/2014/main" id="{41F799BD-659E-472B-98A7-7C06C2F7458C}"/>
              </a:ext>
            </a:extLst>
          </p:cNvPr>
          <p:cNvSpPr>
            <a:spLocks noGrp="1"/>
          </p:cNvSpPr>
          <p:nvPr>
            <p:ph type="body" sz="quarter" idx="53" hasCustomPrompt="1"/>
          </p:nvPr>
        </p:nvSpPr>
        <p:spPr>
          <a:xfrm>
            <a:off x="5423463"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2" name="Text Placeholder 42">
            <a:extLst>
              <a:ext uri="{FF2B5EF4-FFF2-40B4-BE49-F238E27FC236}">
                <a16:creationId xmlns:a16="http://schemas.microsoft.com/office/drawing/2014/main" id="{113ADCA9-C0A6-4FAB-A09E-4DECBD41D738}"/>
              </a:ext>
            </a:extLst>
          </p:cNvPr>
          <p:cNvSpPr>
            <a:spLocks noGrp="1"/>
          </p:cNvSpPr>
          <p:nvPr>
            <p:ph type="body" sz="quarter" idx="25" hasCustomPrompt="1"/>
          </p:nvPr>
        </p:nvSpPr>
        <p:spPr>
          <a:xfrm>
            <a:off x="7103304" y="4970360"/>
            <a:ext cx="1044000" cy="1044000"/>
          </a:xfrm>
          <a:prstGeom prst="ellipse">
            <a:avLst/>
          </a:prstGeom>
          <a:solidFill>
            <a:schemeClr val="bg1"/>
          </a:solidFill>
          <a:ln w="72390">
            <a:solidFill>
              <a:schemeClr val="accent4"/>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98" name="Text Placeholder 7">
            <a:extLst>
              <a:ext uri="{FF2B5EF4-FFF2-40B4-BE49-F238E27FC236}">
                <a16:creationId xmlns:a16="http://schemas.microsoft.com/office/drawing/2014/main" id="{3EC66011-3B65-49CC-8886-E2CCFBFFABD7}"/>
              </a:ext>
            </a:extLst>
          </p:cNvPr>
          <p:cNvSpPr>
            <a:spLocks noGrp="1"/>
          </p:cNvSpPr>
          <p:nvPr>
            <p:ph type="body" sz="quarter" idx="50" hasCustomPrompt="1"/>
          </p:nvPr>
        </p:nvSpPr>
        <p:spPr>
          <a:xfrm>
            <a:off x="6759849" y="4567759"/>
            <a:ext cx="1726129" cy="204276"/>
          </a:xfrm>
        </p:spPr>
        <p:txBody>
          <a:bodyPr lIns="0" tIns="0" rIns="0" bIns="0">
            <a:normAutofit/>
          </a:bodyPr>
          <a:lstStyle>
            <a:lvl1pPr marL="0" indent="0" algn="ctr">
              <a:buNone/>
              <a:defRPr sz="1500" b="0" i="0">
                <a:solidFill>
                  <a:srgbClr val="E8611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9" name="Text Placeholder 7">
            <a:extLst>
              <a:ext uri="{FF2B5EF4-FFF2-40B4-BE49-F238E27FC236}">
                <a16:creationId xmlns:a16="http://schemas.microsoft.com/office/drawing/2014/main" id="{3B2B5959-E5CC-42A7-B797-463098BE6290}"/>
              </a:ext>
            </a:extLst>
          </p:cNvPr>
          <p:cNvSpPr>
            <a:spLocks noGrp="1"/>
          </p:cNvSpPr>
          <p:nvPr>
            <p:ph type="body" sz="quarter" idx="51" hasCustomPrompt="1"/>
          </p:nvPr>
        </p:nvSpPr>
        <p:spPr>
          <a:xfrm>
            <a:off x="6759848"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1" name="Text Placeholder 42">
            <a:extLst>
              <a:ext uri="{FF2B5EF4-FFF2-40B4-BE49-F238E27FC236}">
                <a16:creationId xmlns:a16="http://schemas.microsoft.com/office/drawing/2014/main" id="{91E8A179-36A3-4D0A-96E7-689F93F9B8F2}"/>
              </a:ext>
            </a:extLst>
          </p:cNvPr>
          <p:cNvSpPr>
            <a:spLocks noGrp="1"/>
          </p:cNvSpPr>
          <p:nvPr>
            <p:ph type="body" sz="quarter" idx="24" hasCustomPrompt="1"/>
          </p:nvPr>
        </p:nvSpPr>
        <p:spPr>
          <a:xfrm>
            <a:off x="8447472" y="4970360"/>
            <a:ext cx="1044000" cy="1044000"/>
          </a:xfrm>
          <a:prstGeom prst="ellipse">
            <a:avLst/>
          </a:prstGeom>
          <a:solidFill>
            <a:schemeClr val="bg1"/>
          </a:solidFill>
          <a:ln w="72390">
            <a:solidFill>
              <a:schemeClr val="accent5"/>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102" name="Text Placeholder 7">
            <a:extLst>
              <a:ext uri="{FF2B5EF4-FFF2-40B4-BE49-F238E27FC236}">
                <a16:creationId xmlns:a16="http://schemas.microsoft.com/office/drawing/2014/main" id="{9FDC66A0-D1C5-4C83-BBEE-D079881FADA3}"/>
              </a:ext>
            </a:extLst>
          </p:cNvPr>
          <p:cNvSpPr>
            <a:spLocks noGrp="1"/>
          </p:cNvSpPr>
          <p:nvPr>
            <p:ph type="body" sz="quarter" idx="54" hasCustomPrompt="1"/>
          </p:nvPr>
        </p:nvSpPr>
        <p:spPr>
          <a:xfrm>
            <a:off x="8107656" y="6121335"/>
            <a:ext cx="1726129" cy="204276"/>
          </a:xfrm>
        </p:spPr>
        <p:txBody>
          <a:bodyPr lIns="0" tIns="0" rIns="0" bIns="0">
            <a:normAutofit/>
          </a:bodyPr>
          <a:lstStyle>
            <a:lvl1pPr marL="0" indent="0" algn="ctr">
              <a:buNone/>
              <a:defRPr sz="1500" b="0" i="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103" name="Text Placeholder 7">
            <a:extLst>
              <a:ext uri="{FF2B5EF4-FFF2-40B4-BE49-F238E27FC236}">
                <a16:creationId xmlns:a16="http://schemas.microsoft.com/office/drawing/2014/main" id="{E4E5E736-BFFC-4245-916F-586110128844}"/>
              </a:ext>
            </a:extLst>
          </p:cNvPr>
          <p:cNvSpPr>
            <a:spLocks noGrp="1"/>
          </p:cNvSpPr>
          <p:nvPr>
            <p:ph type="body" sz="quarter" idx="55" hasCustomPrompt="1"/>
          </p:nvPr>
        </p:nvSpPr>
        <p:spPr>
          <a:xfrm>
            <a:off x="8107655"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110" name="Text Placeholder 42">
            <a:extLst>
              <a:ext uri="{FF2B5EF4-FFF2-40B4-BE49-F238E27FC236}">
                <a16:creationId xmlns:a16="http://schemas.microsoft.com/office/drawing/2014/main" id="{74922A2C-30D3-4ED0-8443-C57494EB4287}"/>
              </a:ext>
            </a:extLst>
          </p:cNvPr>
          <p:cNvSpPr>
            <a:spLocks noGrp="1"/>
          </p:cNvSpPr>
          <p:nvPr>
            <p:ph type="body" sz="quarter" idx="58" hasCustomPrompt="1"/>
          </p:nvPr>
        </p:nvSpPr>
        <p:spPr>
          <a:xfrm>
            <a:off x="10293432" y="4973439"/>
            <a:ext cx="1044000" cy="1044000"/>
          </a:xfrm>
          <a:prstGeom prst="ellipse">
            <a:avLst/>
          </a:prstGeom>
          <a:solidFill>
            <a:schemeClr val="accent5"/>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dirty="0"/>
              <a:t>20XX</a:t>
            </a:r>
            <a:endParaRPr lang="ru-RU" dirty="0"/>
          </a:p>
        </p:txBody>
      </p:sp>
      <p:sp>
        <p:nvSpPr>
          <p:cNvPr id="5" name="Footer Placeholder 4">
            <a:extLst>
              <a:ext uri="{FF2B5EF4-FFF2-40B4-BE49-F238E27FC236}">
                <a16:creationId xmlns:a16="http://schemas.microsoft.com/office/drawing/2014/main" id="{4953E081-530B-464A-B47C-C858A60EB2EA}"/>
              </a:ext>
            </a:extLst>
          </p:cNvPr>
          <p:cNvSpPr>
            <a:spLocks noGrp="1"/>
          </p:cNvSpPr>
          <p:nvPr>
            <p:ph type="ftr" sz="quarter" idx="11"/>
          </p:nvPr>
        </p:nvSpPr>
        <p:spPr/>
        <p:txBody>
          <a:bodyPr/>
          <a:lstStyle/>
          <a:p>
            <a:r>
              <a:rPr lang="en-US" dirty="0"/>
              <a:t>ADD A FOOTER</a:t>
            </a:r>
            <a:endParaRPr lang="ru-RU" dirty="0"/>
          </a:p>
        </p:txBody>
      </p:sp>
      <p:sp>
        <p:nvSpPr>
          <p:cNvPr id="4" name="Date Placeholder 3">
            <a:extLst>
              <a:ext uri="{FF2B5EF4-FFF2-40B4-BE49-F238E27FC236}">
                <a16:creationId xmlns:a16="http://schemas.microsoft.com/office/drawing/2014/main" id="{7C0373A1-F9A6-4E7C-A04F-22454F3A60CF}"/>
              </a:ext>
            </a:extLst>
          </p:cNvPr>
          <p:cNvSpPr>
            <a:spLocks noGrp="1"/>
          </p:cNvSpPr>
          <p:nvPr>
            <p:ph type="dt" sz="half" idx="10"/>
          </p:nvPr>
        </p:nvSpPr>
        <p:spPr>
          <a:xfrm>
            <a:off x="9005888" y="550858"/>
            <a:ext cx="2743200" cy="176716"/>
          </a:xfrm>
          <a:prstGeom prst="rect">
            <a:avLst/>
          </a:prstGeom>
        </p:spPr>
        <p:txBody>
          <a:bodyPr/>
          <a:lstStyle/>
          <a:p>
            <a:fld id="{F0BF70C0-85C8-4782-A2DC-740B0F58DBF8}" type="datetime1">
              <a:rPr lang="ru-RU" smtClean="0"/>
              <a:t>20.06.2019</a:t>
            </a:fld>
            <a:endParaRPr lang="ru-RU"/>
          </a:p>
        </p:txBody>
      </p:sp>
      <p:sp>
        <p:nvSpPr>
          <p:cNvPr id="6" name="Slide Number Placeholder 5">
            <a:extLst>
              <a:ext uri="{FF2B5EF4-FFF2-40B4-BE49-F238E27FC236}">
                <a16:creationId xmlns:a16="http://schemas.microsoft.com/office/drawing/2014/main" id="{B09BF57F-FEA7-4D09-AA29-F32AA5577A04}"/>
              </a:ext>
            </a:extLst>
          </p:cNvPr>
          <p:cNvSpPr>
            <a:spLocks noGrp="1"/>
          </p:cNvSpPr>
          <p:nvPr>
            <p:ph type="sldNum" sz="quarter" idx="12"/>
          </p:nvPr>
        </p:nvSpPr>
        <p:spPr/>
        <p:txBody>
          <a:bodyPr/>
          <a:lstStyle/>
          <a:p>
            <a:fld id="{93C1428B-5ACF-4E79-A091-05E2328DA75D}" type="slidenum">
              <a:rPr lang="ru-RU" smtClean="0"/>
              <a:t>‹#›</a:t>
            </a:fld>
            <a:endParaRPr lang="ru-RU"/>
          </a:p>
        </p:txBody>
      </p:sp>
    </p:spTree>
    <p:extLst>
      <p:ext uri="{BB962C8B-B14F-4D97-AF65-F5344CB8AC3E}">
        <p14:creationId xmlns:p14="http://schemas.microsoft.com/office/powerpoint/2010/main" val="4108551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57F1AD-0A21-4DED-B4FB-F7792FAC28C6}" type="datetimeFigureOut">
              <a:rPr lang="en-US" smtClean="0"/>
              <a:t>6/20/2019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5DA07C-91F2-43A7-8720-7388449E1C49}" type="slidenum">
              <a:rPr lang="en-US" smtClean="0"/>
              <a:t>‹#›</a:t>
            </a:fld>
            <a:endParaRPr lang="en-US"/>
          </a:p>
        </p:txBody>
      </p:sp>
    </p:spTree>
    <p:extLst>
      <p:ext uri="{BB962C8B-B14F-4D97-AF65-F5344CB8AC3E}">
        <p14:creationId xmlns:p14="http://schemas.microsoft.com/office/powerpoint/2010/main" val="3106202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1D57F1AD-0A21-4DED-B4FB-F7792FAC28C6}" type="datetimeFigureOut">
              <a:rPr lang="en-US" smtClean="0"/>
              <a:t>6/20/2019</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CC5DA07C-91F2-43A7-8720-7388449E1C49}"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05207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57F1AD-0A21-4DED-B4FB-F7792FAC28C6}" type="datetimeFigureOut">
              <a:rPr lang="en-US" smtClean="0"/>
              <a:t>6/20/2019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5DA07C-91F2-43A7-8720-7388449E1C49}" type="slidenum">
              <a:rPr lang="en-US" smtClean="0"/>
              <a:t>‹#›</a:t>
            </a:fld>
            <a:endParaRPr lang="en-US"/>
          </a:p>
        </p:txBody>
      </p:sp>
    </p:spTree>
    <p:extLst>
      <p:ext uri="{BB962C8B-B14F-4D97-AF65-F5344CB8AC3E}">
        <p14:creationId xmlns:p14="http://schemas.microsoft.com/office/powerpoint/2010/main" val="3177898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57F1AD-0A21-4DED-B4FB-F7792FAC28C6}" type="datetimeFigureOut">
              <a:rPr lang="en-US" smtClean="0"/>
              <a:t>6/20/2019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5DA07C-91F2-43A7-8720-7388449E1C49}" type="slidenum">
              <a:rPr lang="en-US" smtClean="0"/>
              <a:t>‹#›</a:t>
            </a:fld>
            <a:endParaRPr lang="en-US"/>
          </a:p>
        </p:txBody>
      </p:sp>
    </p:spTree>
    <p:extLst>
      <p:ext uri="{BB962C8B-B14F-4D97-AF65-F5344CB8AC3E}">
        <p14:creationId xmlns:p14="http://schemas.microsoft.com/office/powerpoint/2010/main" val="71708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57F1AD-0A21-4DED-B4FB-F7792FAC28C6}" type="datetimeFigureOut">
              <a:rPr lang="en-US" smtClean="0"/>
              <a:t>6/20/2019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5DA07C-91F2-43A7-8720-7388449E1C49}" type="slidenum">
              <a:rPr lang="en-US" smtClean="0"/>
              <a:t>‹#›</a:t>
            </a:fld>
            <a:endParaRPr lang="en-US"/>
          </a:p>
        </p:txBody>
      </p:sp>
    </p:spTree>
    <p:extLst>
      <p:ext uri="{BB962C8B-B14F-4D97-AF65-F5344CB8AC3E}">
        <p14:creationId xmlns:p14="http://schemas.microsoft.com/office/powerpoint/2010/main" val="3911306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57F1AD-0A21-4DED-B4FB-F7792FAC28C6}" type="datetimeFigureOut">
              <a:rPr lang="en-US" smtClean="0"/>
              <a:t>6/20/2019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5DA07C-91F2-43A7-8720-7388449E1C49}" type="slidenum">
              <a:rPr lang="en-US" smtClean="0"/>
              <a:t>‹#›</a:t>
            </a:fld>
            <a:endParaRPr lang="en-US"/>
          </a:p>
        </p:txBody>
      </p:sp>
    </p:spTree>
    <p:extLst>
      <p:ext uri="{BB962C8B-B14F-4D97-AF65-F5344CB8AC3E}">
        <p14:creationId xmlns:p14="http://schemas.microsoft.com/office/powerpoint/2010/main" val="1802927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D57F1AD-0A21-4DED-B4FB-F7792FAC28C6}" type="datetimeFigureOut">
              <a:rPr lang="en-US" smtClean="0"/>
              <a:t>6/20/2019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CC5DA07C-91F2-43A7-8720-7388449E1C49}"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53025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D57F1AD-0A21-4DED-B4FB-F7792FAC28C6}" type="datetimeFigureOut">
              <a:rPr lang="en-US" smtClean="0"/>
              <a:t>6/20/2019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CC5DA07C-91F2-43A7-8720-7388449E1C49}"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19476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1D57F1AD-0A21-4DED-B4FB-F7792FAC28C6}" type="datetimeFigureOut">
              <a:rPr lang="en-US" smtClean="0"/>
              <a:t>6/20/2019</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CC5DA07C-91F2-43A7-8720-7388449E1C49}"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550610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AC5166-4796-40D2-A50C-05DACE2C6C35}"/>
              </a:ext>
            </a:extLst>
          </p:cNvPr>
          <p:cNvSpPr>
            <a:spLocks noGrp="1"/>
          </p:cNvSpPr>
          <p:nvPr>
            <p:ph type="title"/>
          </p:nvPr>
        </p:nvSpPr>
        <p:spPr>
          <a:xfrm>
            <a:off x="838200" y="1292588"/>
            <a:ext cx="10515600" cy="1325563"/>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a:extLst>
              <a:ext uri="{FF2B5EF4-FFF2-40B4-BE49-F238E27FC236}">
                <a16:creationId xmlns:a16="http://schemas.microsoft.com/office/drawing/2014/main" id="{AD836682-CE55-4994-889B-5D188C3E4F73}"/>
              </a:ext>
            </a:extLst>
          </p:cNvPr>
          <p:cNvSpPr>
            <a:spLocks noGrp="1"/>
          </p:cNvSpPr>
          <p:nvPr>
            <p:ph type="body" idx="1"/>
          </p:nvPr>
        </p:nvSpPr>
        <p:spPr>
          <a:xfrm>
            <a:off x="838200" y="2753088"/>
            <a:ext cx="10515600" cy="23414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F31F9231-8DF4-411E-8324-453AB042A01C}"/>
              </a:ext>
            </a:extLst>
          </p:cNvPr>
          <p:cNvSpPr>
            <a:spLocks noGrp="1"/>
          </p:cNvSpPr>
          <p:nvPr>
            <p:ph type="dt" sz="half" idx="2"/>
          </p:nvPr>
        </p:nvSpPr>
        <p:spPr>
          <a:xfrm>
            <a:off x="9005888" y="577752"/>
            <a:ext cx="2743200" cy="176716"/>
          </a:xfrm>
          <a:prstGeom prst="rect">
            <a:avLst/>
          </a:prstGeom>
        </p:spPr>
        <p:txBody>
          <a:bodyPr vert="horz" lIns="0" tIns="0" rIns="0" bIns="0" rtlCol="0" anchor="t" anchorCtr="0"/>
          <a:lstStyle>
            <a:lvl1pPr algn="r">
              <a:defRPr sz="900" i="1">
                <a:solidFill>
                  <a:srgbClr val="454D55"/>
                </a:solidFill>
              </a:defRPr>
            </a:lvl1pPr>
          </a:lstStyle>
          <a:p>
            <a:fld id="{8BF4B2BE-5503-4E92-A98A-CA19FA0A1E48}" type="datetime1">
              <a:rPr lang="ru-RU" smtClean="0"/>
              <a:pPr/>
              <a:t>20.06.2019</a:t>
            </a:fld>
            <a:endParaRPr lang="ru-RU"/>
          </a:p>
        </p:txBody>
      </p:sp>
      <p:sp>
        <p:nvSpPr>
          <p:cNvPr id="5" name="Footer Placeholder 4">
            <a:extLst>
              <a:ext uri="{FF2B5EF4-FFF2-40B4-BE49-F238E27FC236}">
                <a16:creationId xmlns:a16="http://schemas.microsoft.com/office/drawing/2014/main" id="{C30475F0-EE3A-4617-AFAB-40BF7C148786}"/>
              </a:ext>
            </a:extLst>
          </p:cNvPr>
          <p:cNvSpPr>
            <a:spLocks noGrp="1"/>
          </p:cNvSpPr>
          <p:nvPr>
            <p:ph type="ftr" sz="quarter" idx="3"/>
          </p:nvPr>
        </p:nvSpPr>
        <p:spPr>
          <a:xfrm>
            <a:off x="9005888" y="392469"/>
            <a:ext cx="2743200" cy="176715"/>
          </a:xfrm>
          <a:prstGeom prst="rect">
            <a:avLst/>
          </a:prstGeom>
        </p:spPr>
        <p:txBody>
          <a:bodyPr vert="horz" lIns="0" tIns="0" rIns="0" bIns="0" rtlCol="0" anchor="b" anchorCtr="0"/>
          <a:lstStyle>
            <a:lvl1pPr algn="r">
              <a:defRPr sz="900" i="1">
                <a:solidFill>
                  <a:srgbClr val="454D55"/>
                </a:solidFill>
              </a:defRPr>
            </a:lvl1pPr>
          </a:lstStyle>
          <a:p>
            <a:r>
              <a:rPr lang="en-US"/>
              <a:t>ADD A FOOTER</a:t>
            </a:r>
            <a:endParaRPr lang="ru-RU" dirty="0"/>
          </a:p>
        </p:txBody>
      </p:sp>
      <p:sp>
        <p:nvSpPr>
          <p:cNvPr id="6" name="Slide Number Placeholder 5">
            <a:extLst>
              <a:ext uri="{FF2B5EF4-FFF2-40B4-BE49-F238E27FC236}">
                <a16:creationId xmlns:a16="http://schemas.microsoft.com/office/drawing/2014/main" id="{8AA07E7D-9F5C-43AC-A03A-432F6CB44929}"/>
              </a:ext>
            </a:extLst>
          </p:cNvPr>
          <p:cNvSpPr>
            <a:spLocks noGrp="1"/>
          </p:cNvSpPr>
          <p:nvPr>
            <p:ph type="sldNum" sz="quarter" idx="4"/>
          </p:nvPr>
        </p:nvSpPr>
        <p:spPr>
          <a:xfrm>
            <a:off x="442913" y="392470"/>
            <a:ext cx="395287" cy="176715"/>
          </a:xfrm>
          <a:prstGeom prst="rect">
            <a:avLst/>
          </a:prstGeom>
        </p:spPr>
        <p:txBody>
          <a:bodyPr vert="horz" lIns="0" tIns="0" rIns="0" bIns="0" rtlCol="0" anchor="b" anchorCtr="0"/>
          <a:lstStyle>
            <a:lvl1pPr algn="l">
              <a:defRPr sz="900" i="1">
                <a:solidFill>
                  <a:srgbClr val="454D55"/>
                </a:solidFill>
              </a:defRPr>
            </a:lvl1pPr>
          </a:lstStyle>
          <a:p>
            <a:fld id="{93C1428B-5ACF-4E79-A091-05E2328DA75D}" type="slidenum">
              <a:rPr lang="ru-RU" smtClean="0"/>
              <a:pPr/>
              <a:t>‹#›</a:t>
            </a:fld>
            <a:endParaRPr lang="ru-RU"/>
          </a:p>
        </p:txBody>
      </p:sp>
    </p:spTree>
    <p:extLst>
      <p:ext uri="{BB962C8B-B14F-4D97-AF65-F5344CB8AC3E}">
        <p14:creationId xmlns:p14="http://schemas.microsoft.com/office/powerpoint/2010/main" val="4026573422"/>
      </p:ext>
    </p:extLst>
  </p:cSld>
  <p:clrMap bg1="lt1" tx1="dk1" bg2="lt2" tx2="dk2" accent1="accent1" accent2="accent2" accent3="accent3" accent4="accent4" accent5="accent5" accent6="accent6" hlink="hlink" folHlink="folHlink"/>
  <p:sldLayoutIdLst>
    <p:sldLayoutId id="2147483686" r:id="rId1"/>
  </p:sldLayoutIdLst>
  <p:hf hdr="0"/>
  <p:txStyles>
    <p:titleStyle>
      <a:lvl1pPr algn="l" defTabSz="914400"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p15:clr>
            <a:srgbClr val="F26B43"/>
          </p15:clr>
        </p15:guide>
        <p15:guide id="2" pos="279">
          <p15:clr>
            <a:srgbClr val="F26B43"/>
          </p15:clr>
        </p15:guide>
        <p15:guide id="3" pos="7401">
          <p15:clr>
            <a:srgbClr val="F26B43"/>
          </p15:clr>
        </p15:guide>
        <p15:guide id="4" orient="horz" pos="404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nsf.gov/awardsearch/showAward?AWD_ID=1359223" TargetMode="External"/><Relationship Id="rId2" Type="http://schemas.openxmlformats.org/officeDocument/2006/relationships/hyperlink" Target="http://ieeevis.org/year/2019/welcome"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www.nsf.gov/news/special_reports/scivis/challenge.jsp"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developers.google.com/chart/interactive/docs/gallery" TargetMode="External"/><Relationship Id="rId13" Type="http://schemas.openxmlformats.org/officeDocument/2006/relationships/image" Target="../media/image23.png"/><Relationship Id="rId3" Type="http://schemas.openxmlformats.org/officeDocument/2006/relationships/hyperlink" Target="http://www.nsf.gov/awardsearch/showAward?AWD_ID=1359223" TargetMode="External"/><Relationship Id="rId7" Type="http://schemas.openxmlformats.org/officeDocument/2006/relationships/hyperlink" Target="https://d3js.org/" TargetMode="External"/><Relationship Id="rId12" Type="http://schemas.openxmlformats.org/officeDocument/2006/relationships/image" Target="../media/image31.png"/><Relationship Id="rId2" Type="http://schemas.openxmlformats.org/officeDocument/2006/relationships/hyperlink" Target="https://theinnovationenterprise.com/summits/data-visualization-summit-san-francisco-2017" TargetMode="External"/><Relationship Id="rId1" Type="http://schemas.openxmlformats.org/officeDocument/2006/relationships/slideLayout" Target="../slideLayouts/slideLayout2.xml"/><Relationship Id="rId6" Type="http://schemas.openxmlformats.org/officeDocument/2006/relationships/hyperlink" Target="https://www.splunk.com/" TargetMode="External"/><Relationship Id="rId11" Type="http://schemas.openxmlformats.org/officeDocument/2006/relationships/image" Target="../media/image30.png"/><Relationship Id="rId5" Type="http://schemas.openxmlformats.org/officeDocument/2006/relationships/hyperlink" Target="http://www.tableau.com/" TargetMode="External"/><Relationship Id="rId10" Type="http://schemas.openxmlformats.org/officeDocument/2006/relationships/image" Target="../media/image29.png"/><Relationship Id="rId4" Type="http://schemas.openxmlformats.org/officeDocument/2006/relationships/hyperlink" Target="http://www.nsf.gov/news/special_reports/scivis/challenge.jsp" TargetMode="External"/><Relationship Id="rId9" Type="http://schemas.openxmlformats.org/officeDocument/2006/relationships/hyperlink" Target="https://www.youtube.com/watch?v=jbkSRLYSoj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hyperlink" Target="http://www.npo.io/"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hyperlink" Target="http://www.cancer.gov/about-cancer/what-is-cancer/statistics" TargetMode="External"/><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altexsoft.com/blog/datascience/7-ways-data-science-is-reshaping-healthcare/" TargetMode="External"/><Relationship Id="rId5" Type="http://schemas.openxmlformats.org/officeDocument/2006/relationships/hyperlink" Target="http://www.wired.co.uk/magazine/archive/2016/04/features/ai-cancer-drugs-berg-pharma-startup" TargetMode="External"/><Relationship Id="rId4" Type="http://schemas.openxmlformats.org/officeDocument/2006/relationships/hyperlink" Target="http://berghealth.co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DIKW_Pyramid" TargetMode="External"/><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analyticsweek.com/content/25-cartoons-give-current-big-data-hype-perspective/"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oralytics.com/2012/06/data-science-is-multidisciplinary.html" TargetMode="Externa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technologyreview.com/s/536586/machine-learning-algorithm-mines-16-billion-e-mail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www.forbes.com/sites/kashmirhill/2012/02/16/how-target-figured-out-a-teen-girl-was-pregnant-before-her-father-did/#61c8867034c6"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hyperlink" Target="https://www.kaggle.com/competitions" TargetMode="External"/><Relationship Id="rId2" Type="http://schemas.openxmlformats.org/officeDocument/2006/relationships/hyperlink" Target="https://en.wikipedia.org/wiki/Netflix_Prize" TargetMode="Externa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hyperlink" Target="https://en.wikipedia.org/wiki/Deep_Blue_versus_Garry_Kasparov" TargetMode="External"/><Relationship Id="rId7"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hyperlink" Target="https://en.wikipedia.org/wiki/AlphaGo" TargetMode="External"/><Relationship Id="rId4" Type="http://schemas.openxmlformats.org/officeDocument/2006/relationships/hyperlink" Target="https://en.wikipedia.org/wiki/Watson_(computer)" TargetMode="External"/><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hyperlink" Target="https://www.google.com/selfdrivingcar/" TargetMode="External"/><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www.deepgenomics.com/news/2016/7/7/how-artificial-intelligence-could-transform-the-medical-world"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insights.dice.com/2019/03/20/popular-machine-learning-languages-packages-github/"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elitedatascience.com/python-web-scraping-librari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youtu.be/MDP9FfsNx60?t=9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hyperlink" Target="https://www.youtube.com/watch?v=SJldOOs4vB8"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hyperlink" Target="https://colab.research.google.com/notebooks/welcome.ipynb" TargetMode="External"/><Relationship Id="rId4" Type="http://schemas.openxmlformats.org/officeDocument/2006/relationships/hyperlink" Target="https://docs.anaconda.com/anaconda/user-guide/tasks/gpu-package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numpy.org/"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scipy.org/"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colab.research.google.com/notebooks/mlcc/intro_to_pandas.ipynb" TargetMode="Externa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hyperlink" Target="https://info.scrapinghub.com/" TargetMode="External"/></Relationships>
</file>

<file path=ppt/slides/_rels/slide41.xml.rels><?xml version="1.0" encoding="UTF-8" standalone="yes"?>
<Relationships xmlns="http://schemas.openxmlformats.org/package/2006/relationships"><Relationship Id="rId2" Type="http://schemas.openxmlformats.org/officeDocument/2006/relationships/hyperlink" Target="https://scikit-learn.org/stable/"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scikit-learn.org/stable/auto_examples/classification/plot_digits_classification.html#sphx-glr-auto-examples-classification-plot-digits-classification-py"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smtClean="0"/>
              <a:t>Python Tools for Starting Machine Learning </a:t>
            </a:r>
            <a:r>
              <a:rPr lang="en-US" sz="4400" dirty="0" smtClean="0"/>
              <a:t>Research</a:t>
            </a:r>
            <a:endParaRPr lang="en-US" sz="4400" dirty="0"/>
          </a:p>
        </p:txBody>
      </p:sp>
      <p:sp>
        <p:nvSpPr>
          <p:cNvPr id="3" name="Subtitle 2"/>
          <p:cNvSpPr>
            <a:spLocks noGrp="1"/>
          </p:cNvSpPr>
          <p:nvPr>
            <p:ph type="subTitle" idx="1"/>
          </p:nvPr>
        </p:nvSpPr>
        <p:spPr>
          <a:xfrm>
            <a:off x="2730500" y="4000500"/>
            <a:ext cx="6781079" cy="1511300"/>
          </a:xfrm>
        </p:spPr>
        <p:txBody>
          <a:bodyPr>
            <a:normAutofit fontScale="62500" lnSpcReduction="20000"/>
          </a:bodyPr>
          <a:lstStyle/>
          <a:p>
            <a:r>
              <a:rPr lang="en-US" sz="4600" b="1" dirty="0" smtClean="0"/>
              <a:t>Chengcheng Li, PhD</a:t>
            </a:r>
          </a:p>
          <a:p>
            <a:endParaRPr lang="en-US" b="1" dirty="0" smtClean="0"/>
          </a:p>
          <a:p>
            <a:r>
              <a:rPr lang="en-US" sz="1800" dirty="0" smtClean="0"/>
              <a:t>School of IT</a:t>
            </a:r>
          </a:p>
          <a:p>
            <a:r>
              <a:rPr lang="en-US" sz="1800" dirty="0" smtClean="0"/>
              <a:t>University of Cincinnati</a:t>
            </a:r>
          </a:p>
          <a:p>
            <a:endParaRPr lang="en-US" sz="1800" dirty="0" smtClean="0"/>
          </a:p>
          <a:p>
            <a:r>
              <a:rPr lang="en-US" dirty="0" smtClean="0">
                <a:solidFill>
                  <a:srgbClr val="0070C0"/>
                </a:solidFill>
              </a:rPr>
              <a:t>June 21</a:t>
            </a:r>
            <a:r>
              <a:rPr lang="en-US" baseline="30000" dirty="0" smtClean="0">
                <a:solidFill>
                  <a:srgbClr val="0070C0"/>
                </a:solidFill>
              </a:rPr>
              <a:t>st</a:t>
            </a:r>
            <a:r>
              <a:rPr lang="en-US" dirty="0" smtClean="0">
                <a:solidFill>
                  <a:srgbClr val="0070C0"/>
                </a:solidFill>
              </a:rPr>
              <a:t> , 2019</a:t>
            </a:r>
            <a:endParaRPr lang="en-US" dirty="0">
              <a:solidFill>
                <a:srgbClr val="0070C0"/>
              </a:solidFill>
            </a:endParaRPr>
          </a:p>
        </p:txBody>
      </p:sp>
    </p:spTree>
    <p:extLst>
      <p:ext uri="{BB962C8B-B14F-4D97-AF65-F5344CB8AC3E}">
        <p14:creationId xmlns:p14="http://schemas.microsoft.com/office/powerpoint/2010/main" val="23940202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22167"/>
            <a:ext cx="8915400" cy="1143000"/>
          </a:xfrm>
        </p:spPr>
        <p:txBody>
          <a:bodyPr/>
          <a:lstStyle/>
          <a:p>
            <a:r>
              <a:rPr lang="en-US" dirty="0" smtClean="0"/>
              <a:t>Data</a:t>
            </a:r>
            <a:endParaRPr lang="en-US" dirty="0"/>
          </a:p>
        </p:txBody>
      </p:sp>
      <p:sp>
        <p:nvSpPr>
          <p:cNvPr id="3" name="Content Placeholder 2"/>
          <p:cNvSpPr>
            <a:spLocks noGrp="1"/>
          </p:cNvSpPr>
          <p:nvPr>
            <p:ph idx="1"/>
          </p:nvPr>
        </p:nvSpPr>
        <p:spPr>
          <a:xfrm>
            <a:off x="1605165" y="1002302"/>
            <a:ext cx="9058426" cy="5211763"/>
          </a:xfrm>
        </p:spPr>
        <p:txBody>
          <a:bodyPr>
            <a:normAutofit/>
          </a:bodyPr>
          <a:lstStyle/>
          <a:p>
            <a:pPr marL="983986" lvl="2" indent="0">
              <a:buNone/>
            </a:pPr>
            <a:r>
              <a:rPr lang="en-US" sz="3900" dirty="0"/>
              <a:t>Data Sources</a:t>
            </a:r>
          </a:p>
          <a:p>
            <a:pPr lvl="2"/>
            <a:endParaRPr lang="en-US" dirty="0" smtClean="0"/>
          </a:p>
          <a:p>
            <a:pPr lvl="2"/>
            <a:endParaRPr lang="en-US" dirty="0"/>
          </a:p>
          <a:p>
            <a:pPr lvl="2"/>
            <a:endParaRPr lang="en-US" dirty="0" smtClean="0"/>
          </a:p>
          <a:p>
            <a:pPr marL="983986" lvl="2" indent="0">
              <a:buNone/>
            </a:pPr>
            <a:endParaRPr lang="en-US" dirty="0" smtClean="0"/>
          </a:p>
          <a:p>
            <a:pPr marL="491993" lvl="1" indent="0">
              <a:buNone/>
            </a:pP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308" y="4138353"/>
            <a:ext cx="4768992" cy="2289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301" y="4114800"/>
            <a:ext cx="3306502" cy="2289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4198" y="1776362"/>
            <a:ext cx="9143131" cy="1725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5"/>
          <a:stretch>
            <a:fillRect/>
          </a:stretch>
        </p:blipFill>
        <p:spPr>
          <a:xfrm>
            <a:off x="10972800" y="182461"/>
            <a:ext cx="963797" cy="1246289"/>
          </a:xfrm>
          <a:prstGeom prst="rect">
            <a:avLst/>
          </a:prstGeom>
        </p:spPr>
      </p:pic>
    </p:spTree>
    <p:extLst>
      <p:ext uri="{BB962C8B-B14F-4D97-AF65-F5344CB8AC3E}">
        <p14:creationId xmlns:p14="http://schemas.microsoft.com/office/powerpoint/2010/main" val="47251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274638"/>
            <a:ext cx="8915400" cy="531988"/>
          </a:xfrm>
        </p:spPr>
        <p:txBody>
          <a:bodyPr>
            <a:normAutofit fontScale="90000"/>
          </a:bodyPr>
          <a:lstStyle/>
          <a:p>
            <a:r>
              <a:rPr lang="en-US" dirty="0" smtClean="0"/>
              <a:t>The 4Vs of Big Data</a:t>
            </a:r>
            <a:endParaRPr lang="en-US" dirty="0"/>
          </a:p>
        </p:txBody>
      </p:sp>
      <p:pic>
        <p:nvPicPr>
          <p:cNvPr id="1026" name="Picture 2" descr="http://www.ibmbigdatahub.com/sites/default/files/infographic_file/4-Vs-of-big-dat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8301" y="806628"/>
            <a:ext cx="9182458" cy="58108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24850" y="6621627"/>
            <a:ext cx="2724150" cy="253247"/>
          </a:xfrm>
          <a:prstGeom prst="rect">
            <a:avLst/>
          </a:prstGeom>
          <a:noFill/>
        </p:spPr>
        <p:txBody>
          <a:bodyPr wrap="square" lIns="98399" tIns="49199" rIns="98399" bIns="49199" rtlCol="0">
            <a:spAutoFit/>
          </a:bodyPr>
          <a:lstStyle/>
          <a:p>
            <a:r>
              <a:rPr lang="en-US" sz="1000" b="1" dirty="0">
                <a:solidFill>
                  <a:schemeClr val="tx2"/>
                </a:solidFill>
              </a:rPr>
              <a:t>Source: http://www.ibmbigdatahub.com/</a:t>
            </a:r>
          </a:p>
        </p:txBody>
      </p:sp>
    </p:spTree>
    <p:extLst>
      <p:ext uri="{BB962C8B-B14F-4D97-AF65-F5344CB8AC3E}">
        <p14:creationId xmlns:p14="http://schemas.microsoft.com/office/powerpoint/2010/main" val="168202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609600"/>
            <a:ext cx="8915400" cy="1143000"/>
          </a:xfrm>
        </p:spPr>
        <p:txBody>
          <a:bodyPr/>
          <a:lstStyle/>
          <a:p>
            <a:r>
              <a:rPr lang="en-US" dirty="0" smtClean="0"/>
              <a:t>Applications of Data Science </a:t>
            </a:r>
            <a:endParaRPr lang="en-US" dirty="0"/>
          </a:p>
        </p:txBody>
      </p:sp>
      <p:sp>
        <p:nvSpPr>
          <p:cNvPr id="3" name="Content Placeholder 2"/>
          <p:cNvSpPr>
            <a:spLocks noGrp="1"/>
          </p:cNvSpPr>
          <p:nvPr>
            <p:ph idx="1"/>
          </p:nvPr>
        </p:nvSpPr>
        <p:spPr>
          <a:xfrm>
            <a:off x="1690022" y="1905002"/>
            <a:ext cx="9058426" cy="4320381"/>
          </a:xfrm>
        </p:spPr>
        <p:txBody>
          <a:bodyPr>
            <a:normAutofit/>
          </a:bodyPr>
          <a:lstStyle/>
          <a:p>
            <a:pPr lvl="1"/>
            <a:r>
              <a:rPr lang="en-US" sz="3900" dirty="0"/>
              <a:t>Describe/present</a:t>
            </a:r>
            <a:r>
              <a:rPr lang="en-US" dirty="0" smtClean="0"/>
              <a:t> </a:t>
            </a:r>
            <a:endParaRPr lang="en-US" dirty="0"/>
          </a:p>
          <a:p>
            <a:pPr marL="983986" lvl="2" indent="0">
              <a:buNone/>
            </a:pPr>
            <a:endParaRPr lang="en-US" dirty="0" smtClean="0"/>
          </a:p>
          <a:p>
            <a:pPr lvl="2"/>
            <a:r>
              <a:rPr lang="en-US" dirty="0" smtClean="0"/>
              <a:t>Data visualization – an emerging research field </a:t>
            </a:r>
          </a:p>
          <a:p>
            <a:pPr lvl="3"/>
            <a:r>
              <a:rPr lang="en-US" dirty="0" smtClean="0"/>
              <a:t>Data visualization summit – </a:t>
            </a:r>
            <a:r>
              <a:rPr lang="en-US" dirty="0" smtClean="0">
                <a:hlinkClick r:id="rId2"/>
              </a:rPr>
              <a:t>VIS2019</a:t>
            </a:r>
            <a:endParaRPr lang="en-US" dirty="0" smtClean="0"/>
          </a:p>
          <a:p>
            <a:pPr lvl="3"/>
            <a:r>
              <a:rPr lang="en-US" dirty="0" smtClean="0"/>
              <a:t>National Science Foundation - </a:t>
            </a:r>
            <a:r>
              <a:rPr lang="en-US" dirty="0" smtClean="0">
                <a:hlinkClick r:id="rId3"/>
              </a:rPr>
              <a:t>Projects</a:t>
            </a:r>
            <a:r>
              <a:rPr lang="en-US" dirty="0" smtClean="0"/>
              <a:t>  </a:t>
            </a:r>
            <a:r>
              <a:rPr lang="en-US" dirty="0" smtClean="0">
                <a:hlinkClick r:id="rId4"/>
              </a:rPr>
              <a:t>Challenge</a:t>
            </a:r>
            <a:endParaRPr lang="en-US" dirty="0" smtClean="0"/>
          </a:p>
          <a:p>
            <a:pPr marL="491993" lvl="1" indent="0">
              <a:buNone/>
            </a:pPr>
            <a:endParaRPr lang="en-US" dirty="0"/>
          </a:p>
        </p:txBody>
      </p:sp>
      <p:pic>
        <p:nvPicPr>
          <p:cNvPr id="4" name="Picture 3"/>
          <p:cNvPicPr>
            <a:picLocks noChangeAspect="1"/>
          </p:cNvPicPr>
          <p:nvPr/>
        </p:nvPicPr>
        <p:blipFill>
          <a:blip r:embed="rId5"/>
          <a:stretch>
            <a:fillRect/>
          </a:stretch>
        </p:blipFill>
        <p:spPr>
          <a:xfrm>
            <a:off x="10972800" y="182461"/>
            <a:ext cx="963797" cy="1246289"/>
          </a:xfrm>
          <a:prstGeom prst="rect">
            <a:avLst/>
          </a:prstGeom>
        </p:spPr>
      </p:pic>
    </p:spTree>
    <p:extLst>
      <p:ext uri="{BB962C8B-B14F-4D97-AF65-F5344CB8AC3E}">
        <p14:creationId xmlns:p14="http://schemas.microsoft.com/office/powerpoint/2010/main" val="406123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4953000" cy="1143000"/>
          </a:xfrm>
        </p:spPr>
        <p:txBody>
          <a:bodyPr>
            <a:normAutofit fontScale="90000"/>
          </a:bodyPr>
          <a:lstStyle/>
          <a:p>
            <a:r>
              <a:rPr lang="en-US" dirty="0" smtClean="0"/>
              <a:t>Applications of Data Science </a:t>
            </a:r>
            <a:endParaRPr lang="en-US" dirty="0"/>
          </a:p>
        </p:txBody>
      </p:sp>
      <p:sp>
        <p:nvSpPr>
          <p:cNvPr id="3" name="Content Placeholder 2"/>
          <p:cNvSpPr>
            <a:spLocks noGrp="1"/>
          </p:cNvSpPr>
          <p:nvPr>
            <p:ph idx="1"/>
          </p:nvPr>
        </p:nvSpPr>
        <p:spPr>
          <a:xfrm>
            <a:off x="1308100" y="1430199"/>
            <a:ext cx="4375150" cy="5370900"/>
          </a:xfrm>
        </p:spPr>
        <p:txBody>
          <a:bodyPr>
            <a:normAutofit/>
          </a:bodyPr>
          <a:lstStyle/>
          <a:p>
            <a:pPr lvl="1"/>
            <a:r>
              <a:rPr lang="en-US" dirty="0" smtClean="0"/>
              <a:t>Describe/present </a:t>
            </a:r>
          </a:p>
          <a:p>
            <a:pPr lvl="2"/>
            <a:r>
              <a:rPr lang="en-US" dirty="0" smtClean="0">
                <a:solidFill>
                  <a:schemeClr val="bg1">
                    <a:lumMod val="75000"/>
                  </a:schemeClr>
                </a:solidFill>
              </a:rPr>
              <a:t>Big data /un- and semi-structured data</a:t>
            </a:r>
          </a:p>
          <a:p>
            <a:pPr lvl="2"/>
            <a:r>
              <a:rPr lang="en-US" dirty="0" smtClean="0"/>
              <a:t>Data visualization – an emerging research field </a:t>
            </a:r>
          </a:p>
          <a:p>
            <a:pPr lvl="3"/>
            <a:r>
              <a:rPr lang="en-US" dirty="0" smtClean="0">
                <a:solidFill>
                  <a:schemeClr val="bg1">
                    <a:lumMod val="75000"/>
                  </a:schemeClr>
                </a:solidFill>
              </a:rPr>
              <a:t>Data visualization summit – </a:t>
            </a:r>
            <a:r>
              <a:rPr lang="en-US" dirty="0" smtClean="0">
                <a:solidFill>
                  <a:schemeClr val="bg1">
                    <a:lumMod val="75000"/>
                  </a:schemeClr>
                </a:solidFill>
                <a:hlinkClick r:id="rId2"/>
              </a:rPr>
              <a:t>Summit 2017 San Francisco</a:t>
            </a:r>
            <a:endParaRPr lang="en-US" dirty="0" smtClean="0">
              <a:solidFill>
                <a:schemeClr val="bg1">
                  <a:lumMod val="75000"/>
                </a:schemeClr>
              </a:solidFill>
            </a:endParaRPr>
          </a:p>
          <a:p>
            <a:pPr lvl="3"/>
            <a:r>
              <a:rPr lang="en-US" dirty="0" smtClean="0">
                <a:solidFill>
                  <a:schemeClr val="bg1">
                    <a:lumMod val="75000"/>
                  </a:schemeClr>
                </a:solidFill>
              </a:rPr>
              <a:t>National Science Foundation - </a:t>
            </a:r>
            <a:r>
              <a:rPr lang="en-US" dirty="0" smtClean="0">
                <a:solidFill>
                  <a:schemeClr val="bg1">
                    <a:lumMod val="75000"/>
                  </a:schemeClr>
                </a:solidFill>
                <a:hlinkClick r:id="rId3"/>
              </a:rPr>
              <a:t>Projects</a:t>
            </a:r>
            <a:r>
              <a:rPr lang="en-US" dirty="0" smtClean="0">
                <a:solidFill>
                  <a:schemeClr val="bg1">
                    <a:lumMod val="75000"/>
                  </a:schemeClr>
                </a:solidFill>
              </a:rPr>
              <a:t>  </a:t>
            </a:r>
            <a:r>
              <a:rPr lang="en-US" dirty="0" smtClean="0">
                <a:solidFill>
                  <a:schemeClr val="bg1">
                    <a:lumMod val="75000"/>
                  </a:schemeClr>
                </a:solidFill>
                <a:hlinkClick r:id="rId4"/>
              </a:rPr>
              <a:t>Challenge</a:t>
            </a:r>
            <a:endParaRPr lang="en-US" dirty="0" smtClean="0">
              <a:solidFill>
                <a:schemeClr val="bg1">
                  <a:lumMod val="75000"/>
                </a:schemeClr>
              </a:solidFill>
            </a:endParaRPr>
          </a:p>
          <a:p>
            <a:pPr lvl="3"/>
            <a:r>
              <a:rPr lang="en-US" dirty="0" smtClean="0"/>
              <a:t>Tools – </a:t>
            </a:r>
            <a:r>
              <a:rPr lang="en-US" dirty="0" smtClean="0">
                <a:hlinkClick r:id="rId5"/>
              </a:rPr>
              <a:t>Tableau</a:t>
            </a:r>
            <a:r>
              <a:rPr lang="en-US" dirty="0" smtClean="0"/>
              <a:t>, </a:t>
            </a:r>
            <a:r>
              <a:rPr lang="en-US" dirty="0" smtClean="0">
                <a:hlinkClick r:id="rId6"/>
              </a:rPr>
              <a:t>Splunk</a:t>
            </a:r>
            <a:r>
              <a:rPr lang="en-US" dirty="0" smtClean="0"/>
              <a:t>, </a:t>
            </a:r>
            <a:r>
              <a:rPr lang="en-US" dirty="0" smtClean="0">
                <a:hlinkClick r:id="rId7"/>
              </a:rPr>
              <a:t>D3js</a:t>
            </a:r>
            <a:r>
              <a:rPr lang="en-US" dirty="0" smtClean="0"/>
              <a:t>, </a:t>
            </a:r>
            <a:r>
              <a:rPr lang="en-US" dirty="0" smtClean="0">
                <a:hlinkClick r:id="rId8"/>
              </a:rPr>
              <a:t>Google Chart</a:t>
            </a:r>
            <a:endParaRPr lang="en-US" dirty="0" smtClean="0"/>
          </a:p>
          <a:p>
            <a:pPr lvl="3"/>
            <a:r>
              <a:rPr lang="en-US" dirty="0" smtClean="0">
                <a:hlinkClick r:id="rId9"/>
              </a:rPr>
              <a:t>Example</a:t>
            </a:r>
            <a:endParaRPr lang="en-US" dirty="0" smtClean="0"/>
          </a:p>
          <a:p>
            <a:pPr marL="491993" lvl="1" indent="0">
              <a:buNone/>
            </a:pPr>
            <a:endParaRPr lang="en-US" dirty="0"/>
          </a:p>
        </p:txBody>
      </p:sp>
      <p:pic>
        <p:nvPicPr>
          <p:cNvPr id="2050"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92671" y="111650"/>
            <a:ext cx="3309505"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8028462" y="2114482"/>
            <a:ext cx="1816100" cy="253247"/>
          </a:xfrm>
          <a:prstGeom prst="rect">
            <a:avLst/>
          </a:prstGeom>
          <a:noFill/>
        </p:spPr>
        <p:txBody>
          <a:bodyPr wrap="square" lIns="98399" tIns="49199" rIns="98399" bIns="49199" rtlCol="0">
            <a:spAutoFit/>
          </a:bodyPr>
          <a:lstStyle/>
          <a:p>
            <a:r>
              <a:rPr lang="en-US" sz="1000" b="1" dirty="0">
                <a:solidFill>
                  <a:schemeClr val="tx2"/>
                </a:solidFill>
              </a:rPr>
              <a:t>Source: BBVAopen4u.com</a:t>
            </a:r>
          </a:p>
        </p:txBody>
      </p:sp>
      <p:pic>
        <p:nvPicPr>
          <p:cNvPr id="2051"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34398" y="2514600"/>
            <a:ext cx="3302000" cy="1737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8345714" y="4189366"/>
            <a:ext cx="1816100" cy="253247"/>
          </a:xfrm>
          <a:prstGeom prst="rect">
            <a:avLst/>
          </a:prstGeom>
          <a:noFill/>
        </p:spPr>
        <p:txBody>
          <a:bodyPr wrap="square" lIns="98399" tIns="49199" rIns="98399" bIns="49199" rtlCol="0">
            <a:spAutoFit/>
          </a:bodyPr>
          <a:lstStyle/>
          <a:p>
            <a:r>
              <a:rPr lang="en-US" sz="1000" b="1" dirty="0">
                <a:solidFill>
                  <a:schemeClr val="tx2"/>
                </a:solidFill>
              </a:rPr>
              <a:t>Source: splunk.com</a:t>
            </a:r>
          </a:p>
        </p:txBody>
      </p:sp>
      <p:pic>
        <p:nvPicPr>
          <p:cNvPr id="2052"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44943" y="4453721"/>
            <a:ext cx="3057233" cy="2116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8273559" y="6558863"/>
            <a:ext cx="1816100" cy="253247"/>
          </a:xfrm>
          <a:prstGeom prst="rect">
            <a:avLst/>
          </a:prstGeom>
          <a:noFill/>
        </p:spPr>
        <p:txBody>
          <a:bodyPr wrap="square" lIns="98399" tIns="49199" rIns="98399" bIns="49199" rtlCol="0">
            <a:spAutoFit/>
          </a:bodyPr>
          <a:lstStyle/>
          <a:p>
            <a:r>
              <a:rPr lang="en-US" sz="1000" b="1" dirty="0">
                <a:solidFill>
                  <a:schemeClr val="tx2"/>
                </a:solidFill>
              </a:rPr>
              <a:t>Source: mapbox.com</a:t>
            </a:r>
          </a:p>
        </p:txBody>
      </p:sp>
      <p:pic>
        <p:nvPicPr>
          <p:cNvPr id="10" name="Picture 9"/>
          <p:cNvPicPr>
            <a:picLocks noChangeAspect="1"/>
          </p:cNvPicPr>
          <p:nvPr/>
        </p:nvPicPr>
        <p:blipFill>
          <a:blip r:embed="rId13"/>
          <a:stretch>
            <a:fillRect/>
          </a:stretch>
        </p:blipFill>
        <p:spPr>
          <a:xfrm>
            <a:off x="10972800" y="182461"/>
            <a:ext cx="963797" cy="1246289"/>
          </a:xfrm>
          <a:prstGeom prst="rect">
            <a:avLst/>
          </a:prstGeom>
        </p:spPr>
      </p:pic>
    </p:spTree>
    <p:extLst>
      <p:ext uri="{BB962C8B-B14F-4D97-AF65-F5344CB8AC3E}">
        <p14:creationId xmlns:p14="http://schemas.microsoft.com/office/powerpoint/2010/main" val="382354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Data Science </a:t>
            </a:r>
            <a:endParaRPr lang="en-US" dirty="0"/>
          </a:p>
        </p:txBody>
      </p:sp>
      <p:sp>
        <p:nvSpPr>
          <p:cNvPr id="3" name="Content Placeholder 2"/>
          <p:cNvSpPr>
            <a:spLocks noGrp="1"/>
          </p:cNvSpPr>
          <p:nvPr>
            <p:ph idx="1"/>
          </p:nvPr>
        </p:nvSpPr>
        <p:spPr/>
        <p:txBody>
          <a:bodyPr>
            <a:normAutofit/>
          </a:bodyPr>
          <a:lstStyle/>
          <a:p>
            <a:pPr lvl="1"/>
            <a:r>
              <a:rPr lang="en-US" dirty="0" smtClean="0"/>
              <a:t>Predict </a:t>
            </a:r>
          </a:p>
          <a:p>
            <a:pPr lvl="1"/>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929" y="2154431"/>
            <a:ext cx="3616723" cy="1986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851" y="4724400"/>
            <a:ext cx="333488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3451" y="1587640"/>
            <a:ext cx="3095625"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4725" y="4022090"/>
            <a:ext cx="3054350" cy="2302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747000" y="6323067"/>
            <a:ext cx="1816100" cy="253247"/>
          </a:xfrm>
          <a:prstGeom prst="rect">
            <a:avLst/>
          </a:prstGeom>
          <a:noFill/>
        </p:spPr>
        <p:txBody>
          <a:bodyPr wrap="square" lIns="98399" tIns="49199" rIns="98399" bIns="49199" rtlCol="0">
            <a:spAutoFit/>
          </a:bodyPr>
          <a:lstStyle/>
          <a:p>
            <a:r>
              <a:rPr lang="en-US" sz="1000" b="1" dirty="0">
                <a:solidFill>
                  <a:schemeClr val="tx2"/>
                </a:solidFill>
              </a:rPr>
              <a:t>Source: </a:t>
            </a:r>
            <a:r>
              <a:rPr lang="en-US" sz="1000" b="1" dirty="0">
                <a:solidFill>
                  <a:schemeClr val="tx2"/>
                </a:solidFill>
                <a:hlinkClick r:id="rId6"/>
              </a:rPr>
              <a:t>www.npo.io</a:t>
            </a:r>
            <a:r>
              <a:rPr lang="en-US" sz="1000" b="1" dirty="0">
                <a:solidFill>
                  <a:schemeClr val="tx2"/>
                </a:solidFill>
              </a:rPr>
              <a:t> </a:t>
            </a:r>
          </a:p>
        </p:txBody>
      </p:sp>
      <p:pic>
        <p:nvPicPr>
          <p:cNvPr id="10" name="Picture 9"/>
          <p:cNvPicPr>
            <a:picLocks noChangeAspect="1"/>
          </p:cNvPicPr>
          <p:nvPr/>
        </p:nvPicPr>
        <p:blipFill>
          <a:blip r:embed="rId7"/>
          <a:stretch>
            <a:fillRect/>
          </a:stretch>
        </p:blipFill>
        <p:spPr>
          <a:xfrm>
            <a:off x="10972800" y="182461"/>
            <a:ext cx="963797" cy="1246289"/>
          </a:xfrm>
          <a:prstGeom prst="rect">
            <a:avLst/>
          </a:prstGeom>
        </p:spPr>
      </p:pic>
    </p:spTree>
    <p:extLst>
      <p:ext uri="{BB962C8B-B14F-4D97-AF65-F5344CB8AC3E}">
        <p14:creationId xmlns:p14="http://schemas.microsoft.com/office/powerpoint/2010/main" val="256245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0" y="152400"/>
            <a:ext cx="8915400" cy="1600200"/>
          </a:xfrm>
        </p:spPr>
        <p:txBody>
          <a:bodyPr/>
          <a:lstStyle/>
          <a:p>
            <a:r>
              <a:rPr lang="en-US" dirty="0" smtClean="0"/>
              <a:t>Applications of Data Science </a:t>
            </a:r>
            <a:endParaRPr lang="en-US" dirty="0"/>
          </a:p>
        </p:txBody>
      </p:sp>
      <p:sp>
        <p:nvSpPr>
          <p:cNvPr id="3" name="Content Placeholder 2"/>
          <p:cNvSpPr>
            <a:spLocks noGrp="1"/>
          </p:cNvSpPr>
          <p:nvPr>
            <p:ph idx="1"/>
          </p:nvPr>
        </p:nvSpPr>
        <p:spPr>
          <a:xfrm>
            <a:off x="1720850" y="1524001"/>
            <a:ext cx="8915400" cy="1676399"/>
          </a:xfrm>
        </p:spPr>
        <p:txBody>
          <a:bodyPr>
            <a:normAutofit/>
          </a:bodyPr>
          <a:lstStyle/>
          <a:p>
            <a:pPr lvl="1"/>
            <a:r>
              <a:rPr lang="en-US" dirty="0"/>
              <a:t>Cluster </a:t>
            </a:r>
          </a:p>
          <a:p>
            <a:pPr lvl="1"/>
            <a:r>
              <a:rPr lang="en-US" dirty="0"/>
              <a:t>Find hidden meaning: associations </a:t>
            </a:r>
          </a:p>
          <a:p>
            <a:pPr lvl="1"/>
            <a:r>
              <a:rPr lang="en-US" dirty="0"/>
              <a:t>Decision Making </a:t>
            </a:r>
          </a:p>
          <a:p>
            <a:pPr lvl="1"/>
            <a:r>
              <a:rPr lang="en-US" dirty="0"/>
              <a:t>…</a:t>
            </a:r>
          </a:p>
          <a:p>
            <a:pPr marL="491993" lvl="1" indent="0">
              <a:buNone/>
            </a:pPr>
            <a:endParaRPr lang="en-US" dirty="0" smtClean="0"/>
          </a:p>
          <a:p>
            <a:pPr marL="491993" lvl="1" indent="0">
              <a:buNone/>
            </a:pPr>
            <a:endParaRPr lang="en-US" dirty="0" smtClean="0"/>
          </a:p>
        </p:txBody>
      </p:sp>
      <p:sp>
        <p:nvSpPr>
          <p:cNvPr id="4" name="Rectangle 3"/>
          <p:cNvSpPr/>
          <p:nvPr/>
        </p:nvSpPr>
        <p:spPr>
          <a:xfrm>
            <a:off x="1473200" y="3200401"/>
            <a:ext cx="8997950" cy="3269458"/>
          </a:xfrm>
          <a:prstGeom prst="rect">
            <a:avLst/>
          </a:prstGeom>
        </p:spPr>
        <p:txBody>
          <a:bodyPr wrap="square" lIns="98399" tIns="49199" rIns="98399" bIns="49199">
            <a:spAutoFit/>
          </a:bodyPr>
          <a:lstStyle/>
          <a:p>
            <a:r>
              <a:rPr lang="en-US" sz="1700" dirty="0"/>
              <a:t>“With estimated </a:t>
            </a:r>
            <a:r>
              <a:rPr lang="en-US" sz="1700" u="sng" dirty="0">
                <a:hlinkClick r:id="rId3"/>
              </a:rPr>
              <a:t>1,685,210 new cases of cancer to be diagnosed</a:t>
            </a:r>
            <a:r>
              <a:rPr lang="en-US" sz="1700" dirty="0"/>
              <a:t> in the U.S. in 2016 and over 35 percent of them to be lethal, even increasing survival rate by one percent converts to 16,852 lives saved annually.</a:t>
            </a:r>
          </a:p>
          <a:p>
            <a:r>
              <a:rPr lang="en-US" sz="1700" dirty="0"/>
              <a:t>A Boston healthcare startup, </a:t>
            </a:r>
            <a:r>
              <a:rPr lang="en-US" sz="1700" u="sng" dirty="0">
                <a:hlinkClick r:id="rId4"/>
              </a:rPr>
              <a:t>BERG Health</a:t>
            </a:r>
            <a:r>
              <a:rPr lang="en-US" sz="1700" dirty="0"/>
              <a:t>, reshapes the cancer medication market through extensive use of data science. Using powerful machine learning algorithms the company extracted and analyzed biological samples from over 1,000 patients. With over 14 trillion data points contained in each sample, that was a plenty of information to feed into the AI algorithm.</a:t>
            </a:r>
          </a:p>
          <a:p>
            <a:r>
              <a:rPr lang="en-US" sz="1700" dirty="0"/>
              <a:t>As a result, the company developed </a:t>
            </a:r>
            <a:r>
              <a:rPr lang="en-US" sz="1700" u="sng" dirty="0">
                <a:hlinkClick r:id="rId5"/>
              </a:rPr>
              <a:t>BPM 31510</a:t>
            </a:r>
            <a:r>
              <a:rPr lang="en-US" sz="1700" dirty="0"/>
              <a:t>, the drug, which detects and triggers the natural death of cells damaged by the disease. Thus, the cancer cells can be removed from the human body naturally, without extensive medication and further damage to the patient’s health.” </a:t>
            </a:r>
          </a:p>
          <a:p>
            <a:r>
              <a:rPr lang="en-US" dirty="0"/>
              <a:t>-</a:t>
            </a:r>
            <a:r>
              <a:rPr lang="en-US" u="sng" dirty="0">
                <a:hlinkClick r:id="rId6"/>
              </a:rPr>
              <a:t>https://www.altexsoft.com/blog/datascience/7-ways-data-science-is-reshaping-healthcare/</a:t>
            </a:r>
            <a:r>
              <a:rPr lang="en-US" dirty="0"/>
              <a:t> </a:t>
            </a:r>
          </a:p>
        </p:txBody>
      </p:sp>
      <p:sp>
        <p:nvSpPr>
          <p:cNvPr id="5" name="Rounded Rectangle 4"/>
          <p:cNvSpPr/>
          <p:nvPr/>
        </p:nvSpPr>
        <p:spPr>
          <a:xfrm>
            <a:off x="1308100" y="3124201"/>
            <a:ext cx="9163050" cy="37337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98399" tIns="49199" rIns="98399" bIns="49199" rtlCol="0" anchor="ctr"/>
          <a:lstStyle/>
          <a:p>
            <a:pPr algn="ctr"/>
            <a:endParaRPr lang="en-US"/>
          </a:p>
        </p:txBody>
      </p:sp>
      <p:pic>
        <p:nvPicPr>
          <p:cNvPr id="6" name="Picture 5"/>
          <p:cNvPicPr>
            <a:picLocks noChangeAspect="1"/>
          </p:cNvPicPr>
          <p:nvPr/>
        </p:nvPicPr>
        <p:blipFill>
          <a:blip r:embed="rId7"/>
          <a:stretch>
            <a:fillRect/>
          </a:stretch>
        </p:blipFill>
        <p:spPr>
          <a:xfrm>
            <a:off x="10972800" y="182461"/>
            <a:ext cx="963797" cy="1246289"/>
          </a:xfrm>
          <a:prstGeom prst="rect">
            <a:avLst/>
          </a:prstGeom>
        </p:spPr>
      </p:pic>
    </p:spTree>
    <p:extLst>
      <p:ext uri="{BB962C8B-B14F-4D97-AF65-F5344CB8AC3E}">
        <p14:creationId xmlns:p14="http://schemas.microsoft.com/office/powerpoint/2010/main" val="41311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of AI </a:t>
            </a:r>
            <a:endParaRPr lang="en-US" dirty="0"/>
          </a:p>
        </p:txBody>
      </p:sp>
      <p:sp>
        <p:nvSpPr>
          <p:cNvPr id="3" name="Content Placeholder 2"/>
          <p:cNvSpPr>
            <a:spLocks noGrp="1"/>
          </p:cNvSpPr>
          <p:nvPr>
            <p:ph idx="1"/>
          </p:nvPr>
        </p:nvSpPr>
        <p:spPr/>
        <p:txBody>
          <a:bodyPr>
            <a:normAutofit/>
          </a:bodyPr>
          <a:lstStyle/>
          <a:p>
            <a:r>
              <a:rPr lang="en-US" i="1" dirty="0"/>
              <a:t>T</a:t>
            </a:r>
            <a:r>
              <a:rPr lang="en-US" i="1" dirty="0" smtClean="0"/>
              <a:t>he </a:t>
            </a:r>
            <a:r>
              <a:rPr lang="en-US" i="1" dirty="0"/>
              <a:t>number of transistors per square inch on integrated circuits had doubled every year since their </a:t>
            </a:r>
            <a:r>
              <a:rPr lang="en-US" i="1" dirty="0" smtClean="0"/>
              <a:t>invention -  Moore’s Law</a:t>
            </a:r>
          </a:p>
          <a:p>
            <a:r>
              <a:rPr lang="en-US" i="1" dirty="0"/>
              <a:t>The </a:t>
            </a:r>
            <a:r>
              <a:rPr lang="en-US" b="1" i="1" dirty="0" smtClean="0"/>
              <a:t> </a:t>
            </a:r>
            <a:r>
              <a:rPr lang="en-US" b="1" i="1" dirty="0"/>
              <a:t>singularity</a:t>
            </a:r>
            <a:r>
              <a:rPr lang="en-US" i="1" dirty="0"/>
              <a:t> </a:t>
            </a:r>
            <a:r>
              <a:rPr lang="en-US" i="1" dirty="0" smtClean="0"/>
              <a:t>is </a:t>
            </a:r>
            <a:r>
              <a:rPr lang="en-US" i="1" dirty="0"/>
              <a:t>the hypothesis that the invention of artificial superintelligence will abruptly trigger runaway technological growth, resulting in unfathomable changes to human </a:t>
            </a:r>
            <a:r>
              <a:rPr lang="en-US" i="1" dirty="0" smtClean="0"/>
              <a:t>civilization – Singularity </a:t>
            </a:r>
            <a:endParaRPr lang="en-US" i="1" dirty="0"/>
          </a:p>
        </p:txBody>
      </p:sp>
      <p:pic>
        <p:nvPicPr>
          <p:cNvPr id="4" name="Picture 3"/>
          <p:cNvPicPr>
            <a:picLocks noChangeAspect="1"/>
          </p:cNvPicPr>
          <p:nvPr/>
        </p:nvPicPr>
        <p:blipFill>
          <a:blip r:embed="rId2"/>
          <a:stretch>
            <a:fillRect/>
          </a:stretch>
        </p:blipFill>
        <p:spPr>
          <a:xfrm>
            <a:off x="10972800" y="182461"/>
            <a:ext cx="963797" cy="1246289"/>
          </a:xfrm>
          <a:prstGeom prst="rect">
            <a:avLst/>
          </a:prstGeom>
        </p:spPr>
      </p:pic>
    </p:spTree>
    <p:extLst>
      <p:ext uri="{BB962C8B-B14F-4D97-AF65-F5344CB8AC3E}">
        <p14:creationId xmlns:p14="http://schemas.microsoft.com/office/powerpoint/2010/main" val="277010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0"/>
            <a:ext cx="8915400" cy="914400"/>
          </a:xfrm>
        </p:spPr>
        <p:txBody>
          <a:bodyPr/>
          <a:lstStyle/>
          <a:p>
            <a:r>
              <a:rPr lang="en-US" dirty="0" smtClean="0"/>
              <a:t>Future of Healthcare </a:t>
            </a:r>
            <a:endParaRPr lang="en-US" dirty="0"/>
          </a:p>
        </p:txBody>
      </p:sp>
      <p:sp>
        <p:nvSpPr>
          <p:cNvPr id="4" name="AutoShape 2" descr="Image result for gods of olympus"/>
          <p:cNvSpPr>
            <a:spLocks noChangeAspect="1" noChangeArrowheads="1"/>
          </p:cNvSpPr>
          <p:nvPr/>
        </p:nvSpPr>
        <p:spPr bwMode="auto">
          <a:xfrm>
            <a:off x="1311540" y="-144462"/>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8399" tIns="49199" rIns="98399" bIns="49199" numCol="1" anchor="t" anchorCtr="0" compatLnSpc="1">
            <a:prstTxWarp prst="textNoShape">
              <a:avLst/>
            </a:prstTxWarp>
          </a:bodyPr>
          <a:lstStyle/>
          <a:p>
            <a:endParaRPr 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7594" y="1600200"/>
            <a:ext cx="268287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descr="Image result for baby to o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768" y="1066800"/>
            <a:ext cx="2414588" cy="22288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711450" y="3180235"/>
            <a:ext cx="1816100" cy="253247"/>
          </a:xfrm>
          <a:prstGeom prst="rect">
            <a:avLst/>
          </a:prstGeom>
          <a:noFill/>
        </p:spPr>
        <p:txBody>
          <a:bodyPr wrap="square" lIns="98399" tIns="49199" rIns="98399" bIns="49199" rtlCol="0">
            <a:spAutoFit/>
          </a:bodyPr>
          <a:lstStyle/>
          <a:p>
            <a:r>
              <a:rPr lang="en-US" sz="1000" b="1" dirty="0">
                <a:solidFill>
                  <a:schemeClr val="tx2"/>
                </a:solidFill>
              </a:rPr>
              <a:t>Source: 123rf.com</a:t>
            </a:r>
          </a:p>
        </p:txBody>
      </p:sp>
      <p:pic>
        <p:nvPicPr>
          <p:cNvPr id="410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1901" y="1381125"/>
            <a:ext cx="30956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3254" y="4218602"/>
            <a:ext cx="2383631" cy="1648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4794" y="3505200"/>
            <a:ext cx="2330563" cy="1611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7"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7954" y="5068141"/>
            <a:ext cx="2364241" cy="163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9" name="Picture 13" descr="Image hosted by Photobucket.co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5357" y="3505200"/>
            <a:ext cx="1988384" cy="2659634"/>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20151" y="3921629"/>
            <a:ext cx="1598267" cy="2217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630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0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0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DIKW Model</a:t>
            </a:r>
            <a:endParaRPr lang="en-US" dirty="0"/>
          </a:p>
        </p:txBody>
      </p:sp>
      <p:sp>
        <p:nvSpPr>
          <p:cNvPr id="3" name="Content Placeholder 2"/>
          <p:cNvSpPr>
            <a:spLocks noGrp="1"/>
          </p:cNvSpPr>
          <p:nvPr>
            <p:ph idx="1"/>
          </p:nvPr>
        </p:nvSpPr>
        <p:spPr/>
        <p:txBody>
          <a:bodyPr/>
          <a:lstStyle/>
          <a:p>
            <a:r>
              <a:rPr lang="en-US" dirty="0" smtClean="0">
                <a:hlinkClick r:id="rId3"/>
              </a:rPr>
              <a:t>DIKW</a:t>
            </a:r>
            <a:r>
              <a:rPr lang="en-US" dirty="0" smtClean="0"/>
              <a:t> </a:t>
            </a:r>
            <a:endParaRPr lang="en-US" dirty="0"/>
          </a:p>
        </p:txBody>
      </p:sp>
      <p:pic>
        <p:nvPicPr>
          <p:cNvPr id="1026" name="Picture 2">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8350" y="1981201"/>
            <a:ext cx="4127500"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3200" y="2438400"/>
            <a:ext cx="4133924"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619500" y="5397005"/>
            <a:ext cx="2724150" cy="330191"/>
          </a:xfrm>
          <a:prstGeom prst="rect">
            <a:avLst/>
          </a:prstGeom>
          <a:noFill/>
        </p:spPr>
        <p:txBody>
          <a:bodyPr wrap="square" lIns="98399" tIns="49199" rIns="98399" bIns="49199" rtlCol="0">
            <a:spAutoFit/>
          </a:bodyPr>
          <a:lstStyle/>
          <a:p>
            <a:r>
              <a:rPr lang="en-US" sz="1500" dirty="0">
                <a:solidFill>
                  <a:schemeClr val="bg1">
                    <a:lumMod val="50000"/>
                  </a:schemeClr>
                </a:solidFill>
              </a:rPr>
              <a:t>Source: Wikipedia.org </a:t>
            </a:r>
          </a:p>
        </p:txBody>
      </p:sp>
      <p:sp>
        <p:nvSpPr>
          <p:cNvPr id="5" name="TextBox 4"/>
          <p:cNvSpPr txBox="1"/>
          <p:nvPr/>
        </p:nvSpPr>
        <p:spPr>
          <a:xfrm>
            <a:off x="8055819" y="5571751"/>
            <a:ext cx="3136900" cy="299414"/>
          </a:xfrm>
          <a:prstGeom prst="rect">
            <a:avLst/>
          </a:prstGeom>
          <a:noFill/>
        </p:spPr>
        <p:txBody>
          <a:bodyPr wrap="square" lIns="98399" tIns="49199" rIns="98399" bIns="49199" rtlCol="0">
            <a:spAutoFit/>
          </a:bodyPr>
          <a:lstStyle/>
          <a:p>
            <a:r>
              <a:rPr lang="en-US" sz="1300" dirty="0">
                <a:solidFill>
                  <a:schemeClr val="bg1">
                    <a:lumMod val="50000"/>
                  </a:schemeClr>
                </a:solidFill>
              </a:rPr>
              <a:t>Source: EpicGraphic.com</a:t>
            </a:r>
          </a:p>
        </p:txBody>
      </p:sp>
      <p:pic>
        <p:nvPicPr>
          <p:cNvPr id="8" name="Picture 7"/>
          <p:cNvPicPr>
            <a:picLocks noChangeAspect="1"/>
          </p:cNvPicPr>
          <p:nvPr/>
        </p:nvPicPr>
        <p:blipFill>
          <a:blip r:embed="rId7"/>
          <a:stretch>
            <a:fillRect/>
          </a:stretch>
        </p:blipFill>
        <p:spPr>
          <a:xfrm>
            <a:off x="10972800" y="182461"/>
            <a:ext cx="963797" cy="1246289"/>
          </a:xfrm>
          <a:prstGeom prst="rect">
            <a:avLst/>
          </a:prstGeom>
        </p:spPr>
      </p:pic>
    </p:spTree>
    <p:extLst>
      <p:ext uri="{BB962C8B-B14F-4D97-AF65-F5344CB8AC3E}">
        <p14:creationId xmlns:p14="http://schemas.microsoft.com/office/powerpoint/2010/main" val="163728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255B3%25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3800" y="457202"/>
            <a:ext cx="6851650" cy="56182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794000" y="6211670"/>
            <a:ext cx="7181850" cy="299414"/>
          </a:xfrm>
          <a:prstGeom prst="rect">
            <a:avLst/>
          </a:prstGeom>
          <a:noFill/>
        </p:spPr>
        <p:txBody>
          <a:bodyPr wrap="square" lIns="98399" tIns="49199" rIns="98399" bIns="49199" rtlCol="0">
            <a:spAutoFit/>
          </a:bodyPr>
          <a:lstStyle/>
          <a:p>
            <a:r>
              <a:rPr lang="en-US" sz="1300" dirty="0">
                <a:solidFill>
                  <a:schemeClr val="bg1">
                    <a:lumMod val="50000"/>
                  </a:schemeClr>
                </a:solidFill>
              </a:rPr>
              <a:t>Source: </a:t>
            </a:r>
            <a:r>
              <a:rPr lang="en-US" sz="1300" dirty="0">
                <a:solidFill>
                  <a:schemeClr val="bg1">
                    <a:lumMod val="50000"/>
                  </a:schemeClr>
                </a:solidFill>
                <a:hlinkClick r:id="rId3"/>
              </a:rPr>
              <a:t>http://www.oralytics.com/2012/06/data-science-is-multidisciplinary.html</a:t>
            </a:r>
            <a:r>
              <a:rPr lang="en-US" sz="1300" dirty="0">
                <a:solidFill>
                  <a:schemeClr val="bg1">
                    <a:lumMod val="50000"/>
                  </a:schemeClr>
                </a:solidFill>
              </a:rPr>
              <a:t> </a:t>
            </a:r>
          </a:p>
        </p:txBody>
      </p:sp>
      <p:pic>
        <p:nvPicPr>
          <p:cNvPr id="4" name="Picture 3"/>
          <p:cNvPicPr>
            <a:picLocks noChangeAspect="1"/>
          </p:cNvPicPr>
          <p:nvPr/>
        </p:nvPicPr>
        <p:blipFill>
          <a:blip r:embed="rId4"/>
          <a:stretch>
            <a:fillRect/>
          </a:stretch>
        </p:blipFill>
        <p:spPr>
          <a:xfrm>
            <a:off x="10972800" y="182461"/>
            <a:ext cx="963797" cy="1246289"/>
          </a:xfrm>
          <a:prstGeom prst="rect">
            <a:avLst/>
          </a:prstGeom>
        </p:spPr>
      </p:pic>
    </p:spTree>
    <p:extLst>
      <p:ext uri="{BB962C8B-B14F-4D97-AF65-F5344CB8AC3E}">
        <p14:creationId xmlns:p14="http://schemas.microsoft.com/office/powerpoint/2010/main" val="17621866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Welcome to University of Cincinnati!</a:t>
            </a:r>
            <a:endParaRPr lang="en-US" dirty="0"/>
          </a:p>
        </p:txBody>
      </p:sp>
      <p:sp>
        <p:nvSpPr>
          <p:cNvPr id="3" name="Content Placeholder 2"/>
          <p:cNvSpPr>
            <a:spLocks noGrp="1"/>
          </p:cNvSpPr>
          <p:nvPr>
            <p:ph idx="1"/>
          </p:nvPr>
        </p:nvSpPr>
        <p:spPr/>
        <p:txBody>
          <a:bodyPr/>
          <a:lstStyle/>
          <a:p>
            <a:endParaRPr lang="en-US"/>
          </a:p>
        </p:txBody>
      </p:sp>
      <p:pic>
        <p:nvPicPr>
          <p:cNvPr id="5" name="Content Placeholder 4"/>
          <p:cNvPicPr>
            <a:picLocks noChangeAspect="1"/>
          </p:cNvPicPr>
          <p:nvPr/>
        </p:nvPicPr>
        <p:blipFill>
          <a:blip r:embed="rId2"/>
          <a:stretch>
            <a:fillRect/>
          </a:stretch>
        </p:blipFill>
        <p:spPr>
          <a:xfrm>
            <a:off x="1693863" y="2171700"/>
            <a:ext cx="9278937" cy="3711575"/>
          </a:xfrm>
          <a:prstGeom prst="rect">
            <a:avLst/>
          </a:prstGeom>
        </p:spPr>
      </p:pic>
    </p:spTree>
    <p:extLst>
      <p:ext uri="{BB962C8B-B14F-4D97-AF65-F5344CB8AC3E}">
        <p14:creationId xmlns:p14="http://schemas.microsoft.com/office/powerpoint/2010/main" val="14912400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0"/>
            <a:ext cx="8915400" cy="1143000"/>
          </a:xfrm>
        </p:spPr>
        <p:txBody>
          <a:bodyPr/>
          <a:lstStyle/>
          <a:p>
            <a:r>
              <a:rPr lang="en-US" dirty="0" smtClean="0"/>
              <a:t>Simple Card Game</a:t>
            </a:r>
            <a:endParaRPr lang="en-US" dirty="0"/>
          </a:p>
        </p:txBody>
      </p:sp>
      <p:sp>
        <p:nvSpPr>
          <p:cNvPr id="4" name="AutoShape 2" descr="Image result for blackjack"/>
          <p:cNvSpPr>
            <a:spLocks noChangeAspect="1" noChangeArrowheads="1"/>
          </p:cNvSpPr>
          <p:nvPr/>
        </p:nvSpPr>
        <p:spPr bwMode="auto">
          <a:xfrm>
            <a:off x="1311540" y="-144462"/>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8399" tIns="49199" rIns="98399" bIns="49199" numCol="1" anchor="t" anchorCtr="0" compatLnSpc="1">
            <a:prstTxWarp prst="textNoShape">
              <a:avLst/>
            </a:prstTxWarp>
          </a:bodyPr>
          <a:lstStyle/>
          <a:p>
            <a:endParaRPr lang="en-US"/>
          </a:p>
        </p:txBody>
      </p:sp>
      <p:sp>
        <p:nvSpPr>
          <p:cNvPr id="5" name="AutoShape 4" descr="Image result for blackjack"/>
          <p:cNvSpPr>
            <a:spLocks noChangeAspect="1" noChangeArrowheads="1"/>
          </p:cNvSpPr>
          <p:nvPr/>
        </p:nvSpPr>
        <p:spPr bwMode="auto">
          <a:xfrm>
            <a:off x="1476640" y="7938"/>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8399" tIns="49199" rIns="98399" bIns="49199" numCol="1" anchor="t" anchorCtr="0" compatLnSpc="1">
            <a:prstTxWarp prst="textNoShape">
              <a:avLst/>
            </a:prstTxWarp>
          </a:bodyPr>
          <a:lstStyle/>
          <a:p>
            <a:endParaRPr lang="en-US"/>
          </a:p>
        </p:txBody>
      </p:sp>
      <p:sp>
        <p:nvSpPr>
          <p:cNvPr id="6" name="AutoShape 6" descr="https://www.crownmelbourne.com.au/getmedia/ad3c4a16-c695-4462-935e-0aba4d5ce7d3/1501-Melb-Casino-CasinoGames-BlackJack-Table-974x676-02-2.jpg.aspx?width=974&amp;height=676&amp;ext=.jpg"/>
          <p:cNvSpPr>
            <a:spLocks noChangeAspect="1" noChangeArrowheads="1"/>
          </p:cNvSpPr>
          <p:nvPr/>
        </p:nvSpPr>
        <p:spPr bwMode="auto">
          <a:xfrm>
            <a:off x="1641740" y="160339"/>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8399" tIns="49199" rIns="98399" bIns="49199" numCol="1" anchor="t" anchorCtr="0" compatLnSpc="1">
            <a:prstTxWarp prst="textNoShape">
              <a:avLst/>
            </a:prstTxWarp>
          </a:bodyPr>
          <a:lstStyle/>
          <a:p>
            <a:endParaRPr lang="en-US"/>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692" y="2209802"/>
            <a:ext cx="3925034" cy="3200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5802" y="1295401"/>
            <a:ext cx="4967875" cy="5195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4"/>
          <a:stretch>
            <a:fillRect/>
          </a:stretch>
        </p:blipFill>
        <p:spPr>
          <a:xfrm>
            <a:off x="10972800" y="182461"/>
            <a:ext cx="963797" cy="1246289"/>
          </a:xfrm>
          <a:prstGeom prst="rect">
            <a:avLst/>
          </a:prstGeom>
        </p:spPr>
      </p:pic>
    </p:spTree>
    <p:extLst>
      <p:ext uri="{BB962C8B-B14F-4D97-AF65-F5344CB8AC3E}">
        <p14:creationId xmlns:p14="http://schemas.microsoft.com/office/powerpoint/2010/main" val="169929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skills DS needs</a:t>
            </a:r>
            <a:endParaRPr lang="en-US" dirty="0"/>
          </a:p>
        </p:txBody>
      </p:sp>
      <p:sp>
        <p:nvSpPr>
          <p:cNvPr id="3" name="Content Placeholder 2"/>
          <p:cNvSpPr>
            <a:spLocks noGrp="1"/>
          </p:cNvSpPr>
          <p:nvPr>
            <p:ph idx="1"/>
          </p:nvPr>
        </p:nvSpPr>
        <p:spPr/>
        <p:txBody>
          <a:bodyPr/>
          <a:lstStyle/>
          <a:p>
            <a:r>
              <a:rPr lang="en-US" dirty="0" smtClean="0"/>
              <a:t>Know your data</a:t>
            </a:r>
          </a:p>
          <a:p>
            <a:r>
              <a:rPr lang="en-US" dirty="0" smtClean="0"/>
              <a:t>Problem solving skills</a:t>
            </a:r>
          </a:p>
          <a:p>
            <a:r>
              <a:rPr lang="en-US" dirty="0" smtClean="0"/>
              <a:t>Statistics </a:t>
            </a:r>
          </a:p>
          <a:p>
            <a:r>
              <a:rPr lang="en-US" dirty="0" smtClean="0"/>
              <a:t>Machine learning </a:t>
            </a:r>
          </a:p>
          <a:p>
            <a:r>
              <a:rPr lang="en-US" dirty="0" smtClean="0"/>
              <a:t>Hacking skills </a:t>
            </a:r>
          </a:p>
          <a:p>
            <a:r>
              <a:rPr lang="en-US" dirty="0" smtClean="0"/>
              <a:t>Presentation skills </a:t>
            </a:r>
            <a:endParaRPr lang="en-US" dirty="0"/>
          </a:p>
        </p:txBody>
      </p:sp>
      <p:pic>
        <p:nvPicPr>
          <p:cNvPr id="4" name="Picture 3"/>
          <p:cNvPicPr>
            <a:picLocks noChangeAspect="1"/>
          </p:cNvPicPr>
          <p:nvPr/>
        </p:nvPicPr>
        <p:blipFill>
          <a:blip r:embed="rId2"/>
          <a:stretch>
            <a:fillRect/>
          </a:stretch>
        </p:blipFill>
        <p:spPr>
          <a:xfrm>
            <a:off x="10972800" y="182461"/>
            <a:ext cx="963797" cy="1246289"/>
          </a:xfrm>
          <a:prstGeom prst="rect">
            <a:avLst/>
          </a:prstGeom>
        </p:spPr>
      </p:pic>
    </p:spTree>
    <p:extLst>
      <p:ext uri="{BB962C8B-B14F-4D97-AF65-F5344CB8AC3E}">
        <p14:creationId xmlns:p14="http://schemas.microsoft.com/office/powerpoint/2010/main" val="38681149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a:xfrm>
            <a:off x="1638300" y="2438401"/>
            <a:ext cx="8915400" cy="3687763"/>
          </a:xfrm>
        </p:spPr>
        <p:txBody>
          <a:bodyPr/>
          <a:lstStyle/>
          <a:p>
            <a:pPr marL="0" indent="0">
              <a:buNone/>
            </a:pPr>
            <a:r>
              <a:rPr lang="en-US" dirty="0" smtClean="0"/>
              <a:t>“A </a:t>
            </a:r>
            <a:r>
              <a:rPr lang="en-US" dirty="0"/>
              <a:t>computer program is said to learn from experience </a:t>
            </a:r>
            <a:r>
              <a:rPr lang="en-US" i="1" dirty="0" smtClean="0"/>
              <a:t>E </a:t>
            </a:r>
            <a:r>
              <a:rPr lang="en-US" dirty="0" smtClean="0"/>
              <a:t>with </a:t>
            </a:r>
            <a:r>
              <a:rPr lang="en-US" dirty="0"/>
              <a:t>respect to some class of tasks </a:t>
            </a:r>
            <a:r>
              <a:rPr lang="en-US" i="1" dirty="0"/>
              <a:t>T</a:t>
            </a:r>
            <a:r>
              <a:rPr lang="en-US" dirty="0"/>
              <a:t> and performance measure </a:t>
            </a:r>
            <a:r>
              <a:rPr lang="en-US" i="1" dirty="0"/>
              <a:t>P</a:t>
            </a:r>
            <a:r>
              <a:rPr lang="en-US" dirty="0"/>
              <a:t> if its performance at tasks in </a:t>
            </a:r>
            <a:r>
              <a:rPr lang="en-US" i="1" dirty="0"/>
              <a:t>T</a:t>
            </a:r>
            <a:r>
              <a:rPr lang="en-US" dirty="0"/>
              <a:t>, as measured by </a:t>
            </a:r>
            <a:r>
              <a:rPr lang="en-US" i="1" dirty="0"/>
              <a:t>P</a:t>
            </a:r>
            <a:r>
              <a:rPr lang="en-US" dirty="0"/>
              <a:t>, improves with experience </a:t>
            </a:r>
            <a:r>
              <a:rPr lang="en-US" i="1" dirty="0"/>
              <a:t>E</a:t>
            </a:r>
            <a:r>
              <a:rPr lang="en-US" dirty="0"/>
              <a:t>." </a:t>
            </a:r>
            <a:endParaRPr lang="en-US" dirty="0" smtClean="0"/>
          </a:p>
          <a:p>
            <a:pPr marL="0" indent="0">
              <a:buNone/>
            </a:pPr>
            <a:r>
              <a:rPr lang="en-US" dirty="0"/>
              <a:t>	</a:t>
            </a:r>
            <a:r>
              <a:rPr lang="en-US" dirty="0" smtClean="0"/>
              <a:t>				- Tom M. Mitchell </a:t>
            </a:r>
            <a:endParaRPr lang="en-US" dirty="0"/>
          </a:p>
        </p:txBody>
      </p:sp>
      <p:pic>
        <p:nvPicPr>
          <p:cNvPr id="4" name="Picture 3"/>
          <p:cNvPicPr>
            <a:picLocks noChangeAspect="1"/>
          </p:cNvPicPr>
          <p:nvPr/>
        </p:nvPicPr>
        <p:blipFill>
          <a:blip r:embed="rId2"/>
          <a:stretch>
            <a:fillRect/>
          </a:stretch>
        </p:blipFill>
        <p:spPr>
          <a:xfrm>
            <a:off x="10553700" y="262222"/>
            <a:ext cx="1076325" cy="1038225"/>
          </a:xfrm>
          <a:prstGeom prst="rect">
            <a:avLst/>
          </a:prstGeom>
        </p:spPr>
      </p:pic>
    </p:spTree>
    <p:extLst>
      <p:ext uri="{BB962C8B-B14F-4D97-AF65-F5344CB8AC3E}">
        <p14:creationId xmlns:p14="http://schemas.microsoft.com/office/powerpoint/2010/main" val="26474218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p:txBody>
          <a:bodyPr>
            <a:normAutofit/>
          </a:bodyPr>
          <a:lstStyle/>
          <a:p>
            <a:r>
              <a:rPr lang="en-US" dirty="0" smtClean="0"/>
              <a:t>Supervised, unsupervised, and reinforcement learning</a:t>
            </a:r>
          </a:p>
          <a:p>
            <a:r>
              <a:rPr lang="en-US" dirty="0" smtClean="0"/>
              <a:t>Predict, cluster/classify, make decisions (blackjack, driving racing car, playing golf..)</a:t>
            </a:r>
          </a:p>
          <a:p>
            <a:r>
              <a:rPr lang="en-US" dirty="0" smtClean="0"/>
              <a:t>Example: Spam filter evolvement  </a:t>
            </a:r>
          </a:p>
          <a:p>
            <a:pPr lvl="1"/>
            <a:r>
              <a:rPr lang="en-US" dirty="0" smtClean="0"/>
              <a:t>Machine </a:t>
            </a:r>
            <a:r>
              <a:rPr lang="en-US" dirty="0"/>
              <a:t>Learning Algorithm Mines 16 Billion </a:t>
            </a:r>
            <a:r>
              <a:rPr lang="en-US" dirty="0" smtClean="0"/>
              <a:t>E-Mails</a:t>
            </a:r>
            <a:endParaRPr lang="en-US" dirty="0" smtClean="0">
              <a:hlinkClick r:id=""/>
            </a:endParaRPr>
          </a:p>
          <a:p>
            <a:pPr marL="0" indent="0">
              <a:buNone/>
            </a:pPr>
            <a:r>
              <a:rPr lang="en-US" dirty="0" smtClean="0">
                <a:hlinkClick r:id=""/>
              </a:rPr>
              <a:t>https</a:t>
            </a:r>
            <a:r>
              <a:rPr lang="en-US" dirty="0">
                <a:hlinkClick r:id="rId3"/>
              </a:rPr>
              <a:t>://www.technologyreview.com/s/536586/machine-learning-algorithm-mines-16-billion-e-mails</a:t>
            </a:r>
            <a:r>
              <a:rPr lang="en-US" dirty="0" smtClean="0">
                <a:hlinkClick r:id="rId3"/>
              </a:rPr>
              <a:t>/</a:t>
            </a:r>
            <a:r>
              <a:rPr lang="en-US" dirty="0" smtClean="0"/>
              <a:t> </a:t>
            </a:r>
          </a:p>
        </p:txBody>
      </p:sp>
      <p:pic>
        <p:nvPicPr>
          <p:cNvPr id="4" name="Picture 3"/>
          <p:cNvPicPr>
            <a:picLocks noChangeAspect="1"/>
          </p:cNvPicPr>
          <p:nvPr/>
        </p:nvPicPr>
        <p:blipFill>
          <a:blip r:embed="rId4"/>
          <a:stretch>
            <a:fillRect/>
          </a:stretch>
        </p:blipFill>
        <p:spPr>
          <a:xfrm>
            <a:off x="10717473" y="262222"/>
            <a:ext cx="1076325" cy="1038225"/>
          </a:xfrm>
          <a:prstGeom prst="rect">
            <a:avLst/>
          </a:prstGeom>
        </p:spPr>
      </p:pic>
    </p:spTree>
    <p:extLst>
      <p:ext uri="{BB962C8B-B14F-4D97-AF65-F5344CB8AC3E}">
        <p14:creationId xmlns:p14="http://schemas.microsoft.com/office/powerpoint/2010/main" val="4741496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 Case</a:t>
            </a:r>
            <a:endParaRPr lang="en-US" dirty="0"/>
          </a:p>
        </p:txBody>
      </p:sp>
      <p:sp>
        <p:nvSpPr>
          <p:cNvPr id="3" name="Content Placeholder 2"/>
          <p:cNvSpPr>
            <a:spLocks noGrp="1"/>
          </p:cNvSpPr>
          <p:nvPr>
            <p:ph idx="1"/>
          </p:nvPr>
        </p:nvSpPr>
        <p:spPr/>
        <p:txBody>
          <a:bodyPr/>
          <a:lstStyle/>
          <a:p>
            <a:r>
              <a:rPr lang="en-US" dirty="0">
                <a:hlinkClick r:id="rId2"/>
              </a:rPr>
              <a:t>How Target Figured Out A Teen Girl Was Pregnant Before Her Father </a:t>
            </a:r>
            <a:r>
              <a:rPr lang="en-US" dirty="0" smtClean="0">
                <a:hlinkClick r:id="rId2"/>
              </a:rPr>
              <a:t>Did</a:t>
            </a:r>
            <a:endParaRPr lang="en-US" dirty="0" smtClean="0"/>
          </a:p>
          <a:p>
            <a:endParaRPr lang="en-US" dirty="0"/>
          </a:p>
          <a:p>
            <a:pPr marL="0" indent="0">
              <a:buNone/>
            </a:pPr>
            <a:endParaRPr lang="en-US" dirty="0"/>
          </a:p>
        </p:txBody>
      </p:sp>
      <p:pic>
        <p:nvPicPr>
          <p:cNvPr id="4" name="Picture 3"/>
          <p:cNvPicPr>
            <a:picLocks noChangeAspect="1"/>
          </p:cNvPicPr>
          <p:nvPr/>
        </p:nvPicPr>
        <p:blipFill>
          <a:blip r:embed="rId3"/>
          <a:stretch>
            <a:fillRect/>
          </a:stretch>
        </p:blipFill>
        <p:spPr>
          <a:xfrm>
            <a:off x="3536951" y="2971802"/>
            <a:ext cx="4341756" cy="3001963"/>
          </a:xfrm>
          <a:prstGeom prst="rect">
            <a:avLst/>
          </a:prstGeom>
        </p:spPr>
      </p:pic>
      <p:pic>
        <p:nvPicPr>
          <p:cNvPr id="5" name="Picture 4"/>
          <p:cNvPicPr>
            <a:picLocks noChangeAspect="1"/>
          </p:cNvPicPr>
          <p:nvPr/>
        </p:nvPicPr>
        <p:blipFill>
          <a:blip r:embed="rId4"/>
          <a:stretch>
            <a:fillRect/>
          </a:stretch>
        </p:blipFill>
        <p:spPr>
          <a:xfrm>
            <a:off x="10676530" y="289517"/>
            <a:ext cx="1076325" cy="1038225"/>
          </a:xfrm>
          <a:prstGeom prst="rect">
            <a:avLst/>
          </a:prstGeom>
        </p:spPr>
      </p:pic>
    </p:spTree>
    <p:extLst>
      <p:ext uri="{BB962C8B-B14F-4D97-AF65-F5344CB8AC3E}">
        <p14:creationId xmlns:p14="http://schemas.microsoft.com/office/powerpoint/2010/main" val="34375538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Netflix Prize</a:t>
            </a:r>
            <a:endParaRPr lang="en-US" dirty="0"/>
          </a:p>
        </p:txBody>
      </p:sp>
      <p:sp>
        <p:nvSpPr>
          <p:cNvPr id="3" name="Content Placeholder 2"/>
          <p:cNvSpPr>
            <a:spLocks noGrp="1"/>
          </p:cNvSpPr>
          <p:nvPr>
            <p:ph idx="1"/>
          </p:nvPr>
        </p:nvSpPr>
        <p:spPr/>
        <p:txBody>
          <a:bodyPr/>
          <a:lstStyle/>
          <a:p>
            <a:r>
              <a:rPr lang="en-US" dirty="0" smtClean="0">
                <a:hlinkClick r:id="rId2"/>
              </a:rPr>
              <a:t>Netflix Prize</a:t>
            </a:r>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hlinkClick r:id="rId3"/>
              </a:rPr>
              <a:t>Kaggle.com</a:t>
            </a:r>
            <a:r>
              <a:rPr lang="en-US" dirty="0" smtClean="0"/>
              <a:t> </a:t>
            </a:r>
          </a:p>
          <a:p>
            <a:endParaRPr lang="en-US" dirty="0"/>
          </a:p>
        </p:txBody>
      </p:sp>
      <p:pic>
        <p:nvPicPr>
          <p:cNvPr id="6" name="Picture 5"/>
          <p:cNvPicPr>
            <a:picLocks noChangeAspect="1"/>
          </p:cNvPicPr>
          <p:nvPr/>
        </p:nvPicPr>
        <p:blipFill>
          <a:blip r:embed="rId4"/>
          <a:stretch>
            <a:fillRect/>
          </a:stretch>
        </p:blipFill>
        <p:spPr>
          <a:xfrm>
            <a:off x="4362451" y="1752601"/>
            <a:ext cx="5701108" cy="4060045"/>
          </a:xfrm>
          <a:prstGeom prst="rect">
            <a:avLst/>
          </a:prstGeom>
        </p:spPr>
      </p:pic>
      <p:pic>
        <p:nvPicPr>
          <p:cNvPr id="5" name="Picture 4"/>
          <p:cNvPicPr>
            <a:picLocks noChangeAspect="1"/>
          </p:cNvPicPr>
          <p:nvPr/>
        </p:nvPicPr>
        <p:blipFill>
          <a:blip r:embed="rId5"/>
          <a:stretch>
            <a:fillRect/>
          </a:stretch>
        </p:blipFill>
        <p:spPr>
          <a:xfrm>
            <a:off x="10621939" y="289517"/>
            <a:ext cx="1076325" cy="1038225"/>
          </a:xfrm>
          <a:prstGeom prst="rect">
            <a:avLst/>
          </a:prstGeom>
        </p:spPr>
      </p:pic>
    </p:spTree>
    <p:extLst>
      <p:ext uri="{BB962C8B-B14F-4D97-AF65-F5344CB8AC3E}">
        <p14:creationId xmlns:p14="http://schemas.microsoft.com/office/powerpoint/2010/main" val="30505998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AI Milestone </a:t>
            </a:r>
            <a:endParaRPr lang="en-US" dirty="0"/>
          </a:p>
        </p:txBody>
      </p:sp>
      <p:sp>
        <p:nvSpPr>
          <p:cNvPr id="3" name="Content Placeholder 2"/>
          <p:cNvSpPr>
            <a:spLocks noGrp="1"/>
          </p:cNvSpPr>
          <p:nvPr>
            <p:ph idx="1"/>
          </p:nvPr>
        </p:nvSpPr>
        <p:spPr/>
        <p:txBody>
          <a:bodyPr>
            <a:normAutofit/>
          </a:bodyPr>
          <a:lstStyle/>
          <a:p>
            <a:r>
              <a:rPr lang="en-US" dirty="0" smtClean="0">
                <a:hlinkClick r:id="rId3"/>
              </a:rPr>
              <a:t>IBM Deep Blue (chess)</a:t>
            </a:r>
            <a:endParaRPr lang="en-US" dirty="0" smtClean="0"/>
          </a:p>
          <a:p>
            <a:endParaRPr lang="en-US" dirty="0"/>
          </a:p>
          <a:p>
            <a:endParaRPr lang="en-US" dirty="0"/>
          </a:p>
          <a:p>
            <a:r>
              <a:rPr lang="en-US" dirty="0" smtClean="0">
                <a:hlinkClick r:id="rId4"/>
              </a:rPr>
              <a:t>IBM Watson (Jeopardy) </a:t>
            </a:r>
            <a:endParaRPr lang="en-US" dirty="0"/>
          </a:p>
          <a:p>
            <a:endParaRPr lang="en-US" dirty="0" smtClean="0">
              <a:hlinkClick r:id="rId5"/>
            </a:endParaRPr>
          </a:p>
          <a:p>
            <a:endParaRPr lang="en-US" dirty="0">
              <a:hlinkClick r:id="rId5"/>
            </a:endParaRPr>
          </a:p>
          <a:p>
            <a:r>
              <a:rPr lang="en-US" dirty="0" smtClean="0">
                <a:hlinkClick r:id="rId5"/>
              </a:rPr>
              <a:t>Google </a:t>
            </a:r>
            <a:r>
              <a:rPr lang="en-US" dirty="0" err="1" smtClean="0">
                <a:hlinkClick r:id="rId5"/>
              </a:rPr>
              <a:t>Deepmind</a:t>
            </a:r>
            <a:r>
              <a:rPr lang="en-US" dirty="0" smtClean="0">
                <a:hlinkClick r:id="rId5"/>
              </a:rPr>
              <a:t> </a:t>
            </a:r>
            <a:br>
              <a:rPr lang="en-US" dirty="0" smtClean="0">
                <a:hlinkClick r:id="rId5"/>
              </a:rPr>
            </a:br>
            <a:r>
              <a:rPr lang="en-US" dirty="0" err="1" smtClean="0">
                <a:hlinkClick r:id="rId5"/>
              </a:rPr>
              <a:t>AlphaGo</a:t>
            </a:r>
            <a:r>
              <a:rPr lang="en-US" dirty="0" smtClean="0"/>
              <a:t> (Go)</a:t>
            </a:r>
            <a:endParaRPr lang="en-US" dirty="0"/>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0815" y="3382963"/>
            <a:ext cx="3529013"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Auerbach_BREAKER_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60815" y="1608271"/>
            <a:ext cx="2639425" cy="159213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63661" y="4970870"/>
            <a:ext cx="3308286" cy="1718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9"/>
          <a:stretch>
            <a:fillRect/>
          </a:stretch>
        </p:blipFill>
        <p:spPr>
          <a:xfrm>
            <a:off x="10553700" y="262222"/>
            <a:ext cx="1076325" cy="1038225"/>
          </a:xfrm>
          <a:prstGeom prst="rect">
            <a:avLst/>
          </a:prstGeom>
        </p:spPr>
      </p:pic>
    </p:spTree>
    <p:extLst>
      <p:ext uri="{BB962C8B-B14F-4D97-AF65-F5344CB8AC3E}">
        <p14:creationId xmlns:p14="http://schemas.microsoft.com/office/powerpoint/2010/main" val="305888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AI Milestone </a:t>
            </a:r>
            <a:endParaRPr lang="en-US" dirty="0"/>
          </a:p>
        </p:txBody>
      </p:sp>
      <p:sp>
        <p:nvSpPr>
          <p:cNvPr id="3" name="Content Placeholder 2"/>
          <p:cNvSpPr>
            <a:spLocks noGrp="1"/>
          </p:cNvSpPr>
          <p:nvPr>
            <p:ph idx="1"/>
          </p:nvPr>
        </p:nvSpPr>
        <p:spPr/>
        <p:txBody>
          <a:bodyPr numCol="2"/>
          <a:lstStyle/>
          <a:p>
            <a:r>
              <a:rPr lang="en-US" dirty="0" smtClean="0">
                <a:hlinkClick r:id="rId3"/>
              </a:rPr>
              <a:t>Self Driving Car</a:t>
            </a:r>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r>
              <a:rPr lang="en-US" dirty="0" smtClean="0">
                <a:hlinkClick r:id="rId4"/>
              </a:rPr>
              <a:t>Genomics Research </a:t>
            </a:r>
            <a:endParaRPr lang="en-US" dirty="0" smtClean="0"/>
          </a:p>
        </p:txBody>
      </p:sp>
      <p:pic>
        <p:nvPicPr>
          <p:cNvPr id="103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8376" y="3048001"/>
            <a:ext cx="4041081" cy="2486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6"/>
          <a:stretch>
            <a:fillRect/>
          </a:stretch>
        </p:blipFill>
        <p:spPr>
          <a:xfrm>
            <a:off x="6343652" y="3048001"/>
            <a:ext cx="4055433" cy="2486819"/>
          </a:xfrm>
          <a:prstGeom prst="rect">
            <a:avLst/>
          </a:prstGeom>
        </p:spPr>
      </p:pic>
      <p:pic>
        <p:nvPicPr>
          <p:cNvPr id="6" name="Picture 5"/>
          <p:cNvPicPr>
            <a:picLocks noChangeAspect="1"/>
          </p:cNvPicPr>
          <p:nvPr/>
        </p:nvPicPr>
        <p:blipFill>
          <a:blip r:embed="rId7"/>
          <a:stretch>
            <a:fillRect/>
          </a:stretch>
        </p:blipFill>
        <p:spPr>
          <a:xfrm>
            <a:off x="10553700" y="262222"/>
            <a:ext cx="1076325" cy="1038225"/>
          </a:xfrm>
          <a:prstGeom prst="rect">
            <a:avLst/>
          </a:prstGeom>
        </p:spPr>
      </p:pic>
    </p:spTree>
    <p:extLst>
      <p:ext uri="{BB962C8B-B14F-4D97-AF65-F5344CB8AC3E}">
        <p14:creationId xmlns:p14="http://schemas.microsoft.com/office/powerpoint/2010/main" val="129320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Languages </a:t>
            </a:r>
            <a:endParaRPr lang="en-US" dirty="0"/>
          </a:p>
        </p:txBody>
      </p:sp>
      <p:sp>
        <p:nvSpPr>
          <p:cNvPr id="3" name="Content Placeholder 2"/>
          <p:cNvSpPr>
            <a:spLocks noGrp="1"/>
          </p:cNvSpPr>
          <p:nvPr>
            <p:ph idx="1"/>
          </p:nvPr>
        </p:nvSpPr>
        <p:spPr>
          <a:xfrm>
            <a:off x="1371600" y="1719618"/>
            <a:ext cx="9601200" cy="4147782"/>
          </a:xfrm>
        </p:spPr>
        <p:txBody>
          <a:bodyPr/>
          <a:lstStyle/>
          <a:p>
            <a:r>
              <a:rPr lang="en-US" dirty="0" smtClean="0"/>
              <a:t>C++  Java  </a:t>
            </a:r>
            <a:r>
              <a:rPr lang="en-US" dirty="0" err="1" smtClean="0"/>
              <a:t>Javascript</a:t>
            </a:r>
            <a:r>
              <a:rPr lang="en-US" dirty="0" smtClean="0"/>
              <a:t>  </a:t>
            </a:r>
            <a:r>
              <a:rPr lang="en-US" dirty="0" err="1" smtClean="0"/>
              <a:t>Matlab</a:t>
            </a:r>
            <a:r>
              <a:rPr lang="en-US" dirty="0" smtClean="0"/>
              <a:t>/Octave</a:t>
            </a:r>
          </a:p>
          <a:p>
            <a:r>
              <a:rPr lang="en-US" dirty="0" smtClean="0"/>
              <a:t>Python  vs. R</a:t>
            </a:r>
          </a:p>
          <a:p>
            <a:r>
              <a:rPr lang="en-US" dirty="0" smtClean="0"/>
              <a:t>Survey major 2019 Machine Learning courses</a:t>
            </a:r>
          </a:p>
          <a:p>
            <a:pPr lvl="1"/>
            <a:r>
              <a:rPr lang="en-US" dirty="0" err="1" smtClean="0"/>
              <a:t>Udemy</a:t>
            </a:r>
            <a:r>
              <a:rPr lang="en-US" dirty="0" smtClean="0"/>
              <a:t>, </a:t>
            </a:r>
            <a:r>
              <a:rPr lang="en-US" dirty="0" err="1" smtClean="0"/>
              <a:t>Udaciy</a:t>
            </a:r>
            <a:r>
              <a:rPr lang="en-US" dirty="0" smtClean="0"/>
              <a:t>, Coursera, </a:t>
            </a:r>
            <a:r>
              <a:rPr lang="en-US" dirty="0" err="1" smtClean="0"/>
              <a:t>Edx</a:t>
            </a:r>
            <a:r>
              <a:rPr lang="en-US" dirty="0" smtClean="0"/>
              <a:t> </a:t>
            </a:r>
          </a:p>
          <a:p>
            <a:r>
              <a:rPr lang="en-US" dirty="0" smtClean="0"/>
              <a:t>Survey major 2019 </a:t>
            </a:r>
            <a:r>
              <a:rPr lang="en-US" dirty="0" err="1" smtClean="0"/>
              <a:t>Githut</a:t>
            </a:r>
            <a:r>
              <a:rPr lang="en-US" dirty="0" smtClean="0"/>
              <a:t> projects</a:t>
            </a:r>
          </a:p>
          <a:p>
            <a:pPr lvl="1"/>
            <a:r>
              <a:rPr lang="en-US" dirty="0" smtClean="0">
                <a:hlinkClick r:id="rId2"/>
              </a:rPr>
              <a:t>Survey Result </a:t>
            </a:r>
            <a:endParaRPr lang="en-US" dirty="0"/>
          </a:p>
        </p:txBody>
      </p:sp>
      <p:pic>
        <p:nvPicPr>
          <p:cNvPr id="4" name="Picture 3"/>
          <p:cNvPicPr>
            <a:picLocks noChangeAspect="1"/>
          </p:cNvPicPr>
          <p:nvPr/>
        </p:nvPicPr>
        <p:blipFill>
          <a:blip r:embed="rId3"/>
          <a:stretch>
            <a:fillRect/>
          </a:stretch>
        </p:blipFill>
        <p:spPr>
          <a:xfrm>
            <a:off x="10972800" y="257175"/>
            <a:ext cx="781050" cy="1171575"/>
          </a:xfrm>
          <a:prstGeom prst="rect">
            <a:avLst/>
          </a:prstGeom>
        </p:spPr>
      </p:pic>
      <p:pic>
        <p:nvPicPr>
          <p:cNvPr id="8" name="Picture 7"/>
          <p:cNvPicPr>
            <a:picLocks noChangeAspect="1"/>
          </p:cNvPicPr>
          <p:nvPr/>
        </p:nvPicPr>
        <p:blipFill>
          <a:blip r:embed="rId4"/>
          <a:stretch>
            <a:fillRect/>
          </a:stretch>
        </p:blipFill>
        <p:spPr>
          <a:xfrm>
            <a:off x="7181638" y="1719618"/>
            <a:ext cx="3564149" cy="3778250"/>
          </a:xfrm>
          <a:prstGeom prst="rect">
            <a:avLst/>
          </a:prstGeom>
        </p:spPr>
      </p:pic>
    </p:spTree>
    <p:extLst>
      <p:ext uri="{BB962C8B-B14F-4D97-AF65-F5344CB8AC3E}">
        <p14:creationId xmlns:p14="http://schemas.microsoft.com/office/powerpoint/2010/main" val="183508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Packages and Libraries </a:t>
            </a:r>
            <a:endParaRPr lang="en-US" dirty="0"/>
          </a:p>
        </p:txBody>
      </p:sp>
      <p:sp>
        <p:nvSpPr>
          <p:cNvPr id="3" name="Content Placeholder 2"/>
          <p:cNvSpPr>
            <a:spLocks noGrp="1"/>
          </p:cNvSpPr>
          <p:nvPr>
            <p:ph idx="1"/>
          </p:nvPr>
        </p:nvSpPr>
        <p:spPr>
          <a:xfrm>
            <a:off x="1371600" y="2286000"/>
            <a:ext cx="9740900" cy="3911600"/>
          </a:xfrm>
        </p:spPr>
        <p:txBody>
          <a:bodyPr>
            <a:normAutofit fontScale="92500" lnSpcReduction="20000"/>
          </a:bodyPr>
          <a:lstStyle/>
          <a:p>
            <a:r>
              <a:rPr lang="en-US" dirty="0" smtClean="0"/>
              <a:t>Math and Scientific Computing</a:t>
            </a:r>
          </a:p>
          <a:p>
            <a:pPr lvl="1"/>
            <a:r>
              <a:rPr lang="en-US" dirty="0" err="1" smtClean="0"/>
              <a:t>Numpy</a:t>
            </a:r>
            <a:r>
              <a:rPr lang="en-US" dirty="0" smtClean="0"/>
              <a:t>, </a:t>
            </a:r>
            <a:r>
              <a:rPr lang="en-US" dirty="0" err="1" smtClean="0"/>
              <a:t>Scipy</a:t>
            </a:r>
            <a:endParaRPr lang="en-US" dirty="0" smtClean="0"/>
          </a:p>
          <a:p>
            <a:r>
              <a:rPr lang="en-US" dirty="0" smtClean="0"/>
              <a:t>Data Visualization </a:t>
            </a:r>
          </a:p>
          <a:p>
            <a:pPr lvl="1"/>
            <a:r>
              <a:rPr lang="en-US" dirty="0" err="1" smtClean="0"/>
              <a:t>Matplotlib</a:t>
            </a:r>
            <a:r>
              <a:rPr lang="en-US" dirty="0" smtClean="0"/>
              <a:t>, </a:t>
            </a:r>
            <a:r>
              <a:rPr lang="en-US" dirty="0" err="1" smtClean="0"/>
              <a:t>Seaborn</a:t>
            </a:r>
            <a:endParaRPr lang="en-US" dirty="0" smtClean="0"/>
          </a:p>
          <a:p>
            <a:r>
              <a:rPr lang="en-US" dirty="0" smtClean="0"/>
              <a:t>Data Processing/manipulation </a:t>
            </a:r>
          </a:p>
          <a:p>
            <a:pPr lvl="1"/>
            <a:r>
              <a:rPr lang="en-US" dirty="0" smtClean="0"/>
              <a:t>Pandas</a:t>
            </a:r>
          </a:p>
          <a:p>
            <a:r>
              <a:rPr lang="en-US" dirty="0" smtClean="0">
                <a:hlinkClick r:id="rId2"/>
              </a:rPr>
              <a:t>Web Scraping </a:t>
            </a:r>
            <a:endParaRPr lang="en-US" dirty="0" smtClean="0"/>
          </a:p>
          <a:p>
            <a:pPr lvl="1"/>
            <a:r>
              <a:rPr lang="en-US" dirty="0" smtClean="0"/>
              <a:t>Beautiful Soup 4, </a:t>
            </a:r>
            <a:r>
              <a:rPr lang="en-US" dirty="0" err="1" smtClean="0"/>
              <a:t>lxml</a:t>
            </a:r>
            <a:r>
              <a:rPr lang="en-US" dirty="0" smtClean="0"/>
              <a:t>, </a:t>
            </a:r>
            <a:r>
              <a:rPr lang="en-US" dirty="0" err="1" smtClean="0"/>
              <a:t>Scrapy</a:t>
            </a:r>
            <a:endParaRPr lang="en-US" dirty="0" smtClean="0"/>
          </a:p>
          <a:p>
            <a:r>
              <a:rPr lang="en-US" dirty="0" smtClean="0"/>
              <a:t>Web Services APIs</a:t>
            </a:r>
            <a:endParaRPr lang="en-US" dirty="0"/>
          </a:p>
          <a:p>
            <a:pPr lvl="1"/>
            <a:r>
              <a:rPr lang="en-US" dirty="0" smtClean="0"/>
              <a:t>python-twitter, </a:t>
            </a:r>
            <a:r>
              <a:rPr lang="en-US" dirty="0" err="1" smtClean="0"/>
              <a:t>pytrends</a:t>
            </a:r>
            <a:endParaRPr lang="en-US" dirty="0" smtClean="0"/>
          </a:p>
          <a:p>
            <a:r>
              <a:rPr lang="en-US" dirty="0" smtClean="0"/>
              <a:t>Network Tasks Automation </a:t>
            </a:r>
          </a:p>
          <a:p>
            <a:pPr marL="530352" lvl="1" indent="0">
              <a:buNone/>
            </a:pPr>
            <a:endParaRPr lang="en-US" dirty="0"/>
          </a:p>
        </p:txBody>
      </p:sp>
      <p:pic>
        <p:nvPicPr>
          <p:cNvPr id="4" name="Picture 3"/>
          <p:cNvPicPr>
            <a:picLocks noChangeAspect="1"/>
          </p:cNvPicPr>
          <p:nvPr/>
        </p:nvPicPr>
        <p:blipFill>
          <a:blip r:embed="rId3"/>
          <a:stretch>
            <a:fillRect/>
          </a:stretch>
        </p:blipFill>
        <p:spPr>
          <a:xfrm>
            <a:off x="10972800" y="176212"/>
            <a:ext cx="876300" cy="1019175"/>
          </a:xfrm>
          <a:prstGeom prst="rect">
            <a:avLst/>
          </a:prstGeom>
        </p:spPr>
      </p:pic>
    </p:spTree>
    <p:extLst>
      <p:ext uri="{BB962C8B-B14F-4D97-AF65-F5344CB8AC3E}">
        <p14:creationId xmlns:p14="http://schemas.microsoft.com/office/powerpoint/2010/main" val="135424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221178"/>
            <a:ext cx="9817100" cy="1531422"/>
          </a:xfrm>
        </p:spPr>
        <p:txBody>
          <a:bodyPr/>
          <a:lstStyle/>
          <a:p>
            <a:r>
              <a:rPr lang="en-US" dirty="0" smtClean="0">
                <a:solidFill>
                  <a:srgbClr val="FFC000"/>
                </a:solidFill>
              </a:rPr>
              <a:t>Welcome to University of Cincinnati!</a:t>
            </a:r>
            <a:endParaRPr lang="en-US" dirty="0">
              <a:solidFill>
                <a:srgbClr val="FFC000"/>
              </a:solidFill>
            </a:endParaRPr>
          </a:p>
        </p:txBody>
      </p:sp>
      <p:pic>
        <p:nvPicPr>
          <p:cNvPr id="7" name="Picture 6"/>
          <p:cNvPicPr>
            <a:picLocks noChangeAspect="1"/>
          </p:cNvPicPr>
          <p:nvPr/>
        </p:nvPicPr>
        <p:blipFill>
          <a:blip r:embed="rId3"/>
          <a:stretch>
            <a:fillRect/>
          </a:stretch>
        </p:blipFill>
        <p:spPr>
          <a:xfrm>
            <a:off x="1250956" y="1039255"/>
            <a:ext cx="5335590" cy="2987930"/>
          </a:xfrm>
          <a:prstGeom prst="rect">
            <a:avLst/>
          </a:prstGeom>
        </p:spPr>
      </p:pic>
      <p:pic>
        <p:nvPicPr>
          <p:cNvPr id="8" name="Picture 7"/>
          <p:cNvPicPr>
            <a:picLocks noChangeAspect="1"/>
          </p:cNvPicPr>
          <p:nvPr/>
        </p:nvPicPr>
        <p:blipFill>
          <a:blip r:embed="rId4"/>
          <a:stretch>
            <a:fillRect/>
          </a:stretch>
        </p:blipFill>
        <p:spPr>
          <a:xfrm>
            <a:off x="1250956" y="4284360"/>
            <a:ext cx="3467098" cy="2307196"/>
          </a:xfrm>
          <a:prstGeom prst="rect">
            <a:avLst/>
          </a:prstGeom>
        </p:spPr>
      </p:pic>
      <p:pic>
        <p:nvPicPr>
          <p:cNvPr id="9" name="Picture 8"/>
          <p:cNvPicPr>
            <a:picLocks noChangeAspect="1"/>
          </p:cNvPicPr>
          <p:nvPr/>
        </p:nvPicPr>
        <p:blipFill>
          <a:blip r:embed="rId5"/>
          <a:stretch>
            <a:fillRect/>
          </a:stretch>
        </p:blipFill>
        <p:spPr>
          <a:xfrm>
            <a:off x="4718054" y="4250578"/>
            <a:ext cx="3420106" cy="2351800"/>
          </a:xfrm>
          <a:prstGeom prst="rect">
            <a:avLst/>
          </a:prstGeom>
        </p:spPr>
      </p:pic>
      <p:pic>
        <p:nvPicPr>
          <p:cNvPr id="10" name="Picture 9"/>
          <p:cNvPicPr>
            <a:picLocks noChangeAspect="1"/>
          </p:cNvPicPr>
          <p:nvPr/>
        </p:nvPicPr>
        <p:blipFill>
          <a:blip r:embed="rId6"/>
          <a:stretch>
            <a:fillRect/>
          </a:stretch>
        </p:blipFill>
        <p:spPr>
          <a:xfrm>
            <a:off x="8138159" y="4250578"/>
            <a:ext cx="3582493" cy="2308718"/>
          </a:xfrm>
          <a:prstGeom prst="rect">
            <a:avLst/>
          </a:prstGeom>
        </p:spPr>
      </p:pic>
      <p:pic>
        <p:nvPicPr>
          <p:cNvPr id="11" name="Picture 10"/>
          <p:cNvPicPr>
            <a:picLocks noChangeAspect="1"/>
          </p:cNvPicPr>
          <p:nvPr/>
        </p:nvPicPr>
        <p:blipFill>
          <a:blip r:embed="rId7"/>
          <a:stretch>
            <a:fillRect/>
          </a:stretch>
        </p:blipFill>
        <p:spPr>
          <a:xfrm>
            <a:off x="6586546" y="1082417"/>
            <a:ext cx="5394038" cy="2966309"/>
          </a:xfrm>
          <a:prstGeom prst="rect">
            <a:avLst/>
          </a:prstGeom>
        </p:spPr>
      </p:pic>
      <p:sp>
        <p:nvSpPr>
          <p:cNvPr id="12" name="Content Placeholder 11"/>
          <p:cNvSpPr>
            <a:spLocks noGrp="1"/>
          </p:cNvSpPr>
          <p:nvPr>
            <p:ph idx="1"/>
          </p:nvPr>
        </p:nvSpPr>
        <p:spPr/>
        <p:txBody>
          <a:bodyPr/>
          <a:lstStyle/>
          <a:p>
            <a:endParaRPr lang="en-US"/>
          </a:p>
        </p:txBody>
      </p:sp>
    </p:spTree>
    <p:extLst>
      <p:ext uri="{BB962C8B-B14F-4D97-AF65-F5344CB8AC3E}">
        <p14:creationId xmlns:p14="http://schemas.microsoft.com/office/powerpoint/2010/main" val="242774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Machine Learning Frameworks</a:t>
            </a:r>
            <a:endParaRPr lang="en-US" dirty="0"/>
          </a:p>
        </p:txBody>
      </p:sp>
      <p:sp>
        <p:nvSpPr>
          <p:cNvPr id="3" name="Content Placeholder 2"/>
          <p:cNvSpPr>
            <a:spLocks noGrp="1"/>
          </p:cNvSpPr>
          <p:nvPr>
            <p:ph idx="1"/>
          </p:nvPr>
        </p:nvSpPr>
        <p:spPr>
          <a:xfrm>
            <a:off x="1371600" y="1704975"/>
            <a:ext cx="9601200" cy="4162425"/>
          </a:xfrm>
        </p:spPr>
        <p:txBody>
          <a:bodyPr>
            <a:normAutofit fontScale="85000" lnSpcReduction="20000"/>
          </a:bodyPr>
          <a:lstStyle/>
          <a:p>
            <a:r>
              <a:rPr lang="en-US" sz="3500" dirty="0" smtClean="0"/>
              <a:t>Classic Machine Learning</a:t>
            </a:r>
          </a:p>
          <a:p>
            <a:pPr lvl="1"/>
            <a:r>
              <a:rPr lang="en-US" sz="3500" dirty="0" err="1" smtClean="0"/>
              <a:t>Scikit</a:t>
            </a:r>
            <a:r>
              <a:rPr lang="en-US" sz="3500" dirty="0" smtClean="0"/>
              <a:t>-Learn</a:t>
            </a:r>
          </a:p>
          <a:p>
            <a:r>
              <a:rPr lang="en-US" sz="3500" dirty="0" smtClean="0"/>
              <a:t>Deep Learning </a:t>
            </a:r>
          </a:p>
          <a:p>
            <a:pPr lvl="1"/>
            <a:r>
              <a:rPr lang="en-US" sz="3500" dirty="0" err="1" smtClean="0"/>
              <a:t>Theano</a:t>
            </a:r>
            <a:r>
              <a:rPr lang="en-US" sz="3500" dirty="0" smtClean="0"/>
              <a:t> /Caffe2</a:t>
            </a:r>
          </a:p>
          <a:p>
            <a:pPr lvl="1"/>
            <a:r>
              <a:rPr lang="en-US" sz="3500" dirty="0" err="1" smtClean="0"/>
              <a:t>Tensorflow</a:t>
            </a:r>
            <a:r>
              <a:rPr lang="en-US" sz="3500" dirty="0" smtClean="0"/>
              <a:t> </a:t>
            </a:r>
          </a:p>
          <a:p>
            <a:pPr lvl="2"/>
            <a:r>
              <a:rPr lang="en-US" sz="3500" dirty="0" err="1" smtClean="0"/>
              <a:t>Pytorch</a:t>
            </a:r>
            <a:r>
              <a:rPr lang="en-US" sz="3500" dirty="0" smtClean="0"/>
              <a:t> </a:t>
            </a:r>
          </a:p>
          <a:p>
            <a:pPr lvl="2"/>
            <a:r>
              <a:rPr lang="en-US" sz="3500" dirty="0" err="1" smtClean="0"/>
              <a:t>Keras</a:t>
            </a:r>
            <a:r>
              <a:rPr lang="en-US" sz="3500" dirty="0" smtClean="0"/>
              <a:t> </a:t>
            </a:r>
          </a:p>
          <a:p>
            <a:pPr lvl="2"/>
            <a:r>
              <a:rPr lang="en-US" sz="3500" dirty="0" err="1" smtClean="0"/>
              <a:t>Tflearn</a:t>
            </a:r>
            <a:r>
              <a:rPr lang="en-US" sz="3500" dirty="0" smtClean="0"/>
              <a:t> </a:t>
            </a:r>
          </a:p>
          <a:p>
            <a:pPr lvl="2"/>
            <a:endParaRPr lang="en-US" dirty="0"/>
          </a:p>
          <a:p>
            <a:pPr marL="987552" lvl="2" indent="0">
              <a:buNone/>
            </a:pPr>
            <a:r>
              <a:rPr lang="en-US" sz="1100" dirty="0" smtClean="0"/>
              <a:t>References: 	</a:t>
            </a:r>
            <a:r>
              <a:rPr lang="en-US" sz="1100" dirty="0" smtClean="0">
                <a:hlinkClick r:id="rId3"/>
              </a:rPr>
              <a:t>Deep </a:t>
            </a:r>
            <a:r>
              <a:rPr lang="en-US" sz="1100" dirty="0">
                <a:hlinkClick r:id="rId3"/>
              </a:rPr>
              <a:t>Learning Frameworks </a:t>
            </a:r>
            <a:r>
              <a:rPr lang="en-US" sz="1100" dirty="0" smtClean="0">
                <a:hlinkClick r:id="rId3"/>
              </a:rPr>
              <a:t>Compared</a:t>
            </a:r>
            <a:r>
              <a:rPr lang="en-US" sz="1100" dirty="0" smtClean="0"/>
              <a:t>  3-minute video</a:t>
            </a:r>
          </a:p>
          <a:p>
            <a:pPr marL="987552" lvl="2" indent="0">
              <a:buNone/>
            </a:pPr>
            <a:r>
              <a:rPr lang="en-US" sz="1100" dirty="0"/>
              <a:t>	</a:t>
            </a:r>
            <a:r>
              <a:rPr lang="en-US" sz="1100" dirty="0" smtClean="0">
                <a:hlinkClick r:id="rId4"/>
              </a:rPr>
              <a:t>Deep </a:t>
            </a:r>
            <a:r>
              <a:rPr lang="en-US" sz="1100" dirty="0">
                <a:hlinkClick r:id="rId4"/>
              </a:rPr>
              <a:t>Learning Frameworks </a:t>
            </a:r>
            <a:r>
              <a:rPr lang="en-US" sz="1100" dirty="0" smtClean="0">
                <a:hlinkClick r:id="rId4"/>
              </a:rPr>
              <a:t>2019</a:t>
            </a:r>
            <a:r>
              <a:rPr lang="en-US" sz="1100" dirty="0" smtClean="0"/>
              <a:t> updated version 13 minutes</a:t>
            </a:r>
            <a:endParaRPr lang="en-US" sz="1100" dirty="0"/>
          </a:p>
          <a:p>
            <a:pPr marL="987552" lvl="2" indent="0">
              <a:buNone/>
            </a:pPr>
            <a:endParaRPr lang="en-US" dirty="0" smtClean="0"/>
          </a:p>
          <a:p>
            <a:pPr lvl="1"/>
            <a:endParaRPr lang="en-US" dirty="0" smtClean="0"/>
          </a:p>
        </p:txBody>
      </p:sp>
      <p:pic>
        <p:nvPicPr>
          <p:cNvPr id="4" name="Picture 3"/>
          <p:cNvPicPr>
            <a:picLocks noChangeAspect="1"/>
          </p:cNvPicPr>
          <p:nvPr/>
        </p:nvPicPr>
        <p:blipFill>
          <a:blip r:embed="rId5"/>
          <a:stretch>
            <a:fillRect/>
          </a:stretch>
        </p:blipFill>
        <p:spPr>
          <a:xfrm>
            <a:off x="10972800" y="176212"/>
            <a:ext cx="876300" cy="1019175"/>
          </a:xfrm>
          <a:prstGeom prst="rect">
            <a:avLst/>
          </a:prstGeom>
        </p:spPr>
      </p:pic>
    </p:spTree>
    <p:extLst>
      <p:ext uri="{BB962C8B-B14F-4D97-AF65-F5344CB8AC3E}">
        <p14:creationId xmlns:p14="http://schemas.microsoft.com/office/powerpoint/2010/main" val="392144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Development Environment </a:t>
            </a:r>
            <a:endParaRPr lang="en-US" dirty="0"/>
          </a:p>
        </p:txBody>
      </p:sp>
      <p:pic>
        <p:nvPicPr>
          <p:cNvPr id="5" name="Content Placeholder 4"/>
          <p:cNvPicPr>
            <a:picLocks noGrp="1" noChangeAspect="1"/>
          </p:cNvPicPr>
          <p:nvPr>
            <p:ph idx="1"/>
          </p:nvPr>
        </p:nvPicPr>
        <p:blipFill>
          <a:blip r:embed="rId3"/>
          <a:stretch>
            <a:fillRect/>
          </a:stretch>
        </p:blipFill>
        <p:spPr>
          <a:xfrm>
            <a:off x="10972800" y="152400"/>
            <a:ext cx="838200" cy="1066800"/>
          </a:xfrm>
          <a:prstGeom prst="rect">
            <a:avLst/>
          </a:prstGeom>
        </p:spPr>
      </p:pic>
      <p:sp>
        <p:nvSpPr>
          <p:cNvPr id="6" name="Content Placeholder 2"/>
          <p:cNvSpPr txBox="1">
            <a:spLocks/>
          </p:cNvSpPr>
          <p:nvPr/>
        </p:nvSpPr>
        <p:spPr>
          <a:xfrm>
            <a:off x="1079500" y="1727880"/>
            <a:ext cx="10591800" cy="4914219"/>
          </a:xfrm>
          <a:prstGeom prst="rect">
            <a:avLst/>
          </a:prstGeom>
        </p:spPr>
        <p:txBody>
          <a:bodyPr vert="horz" lIns="91440" tIns="45720" rIns="91440" bIns="45720" rtlCol="0">
            <a:normAutofit fontScale="925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smtClean="0"/>
              <a:t>Create your own development environment </a:t>
            </a:r>
          </a:p>
          <a:p>
            <a:pPr lvl="1"/>
            <a:r>
              <a:rPr lang="en-US" dirty="0" smtClean="0"/>
              <a:t>Ubuntu</a:t>
            </a:r>
          </a:p>
          <a:p>
            <a:pPr lvl="1"/>
            <a:r>
              <a:rPr lang="en-US" dirty="0" smtClean="0"/>
              <a:t>Anaconda (bash ~/.</a:t>
            </a:r>
            <a:r>
              <a:rPr lang="en-US" dirty="0" err="1" smtClean="0"/>
              <a:t>sh</a:t>
            </a:r>
            <a:r>
              <a:rPr lang="en-US" dirty="0" smtClean="0"/>
              <a:t>) or </a:t>
            </a:r>
          </a:p>
          <a:p>
            <a:pPr lvl="1"/>
            <a:r>
              <a:rPr lang="en-US" dirty="0" smtClean="0"/>
              <a:t>Pip Install (python package management)</a:t>
            </a:r>
          </a:p>
          <a:p>
            <a:pPr lvl="1"/>
            <a:endParaRPr lang="en-US" dirty="0" smtClean="0"/>
          </a:p>
          <a:p>
            <a:r>
              <a:rPr lang="en-US" dirty="0" smtClean="0"/>
              <a:t>Anaconda</a:t>
            </a:r>
          </a:p>
          <a:p>
            <a:pPr lvl="1"/>
            <a:r>
              <a:rPr lang="en-US" dirty="0" smtClean="0"/>
              <a:t>IDE and Tools</a:t>
            </a:r>
          </a:p>
          <a:p>
            <a:pPr lvl="1"/>
            <a:r>
              <a:rPr lang="en-US" dirty="0" smtClean="0"/>
              <a:t>Use environments</a:t>
            </a:r>
          </a:p>
          <a:p>
            <a:pPr lvl="2"/>
            <a:r>
              <a:rPr lang="en-US" dirty="0" err="1" smtClean="0"/>
              <a:t>Conda</a:t>
            </a:r>
            <a:r>
              <a:rPr lang="en-US" dirty="0" smtClean="0"/>
              <a:t> create –n </a:t>
            </a:r>
            <a:r>
              <a:rPr lang="en-US" dirty="0" err="1" smtClean="0"/>
              <a:t>myenv</a:t>
            </a:r>
            <a:r>
              <a:rPr lang="en-US" dirty="0" smtClean="0"/>
              <a:t> </a:t>
            </a:r>
          </a:p>
          <a:p>
            <a:pPr lvl="2"/>
            <a:r>
              <a:rPr lang="en-US" dirty="0" err="1" smtClean="0"/>
              <a:t>Conda</a:t>
            </a:r>
            <a:r>
              <a:rPr lang="en-US" dirty="0" smtClean="0"/>
              <a:t> install –n </a:t>
            </a:r>
            <a:r>
              <a:rPr lang="en-US" dirty="0" err="1" smtClean="0"/>
              <a:t>myenv</a:t>
            </a:r>
            <a:r>
              <a:rPr lang="en-US" dirty="0" smtClean="0"/>
              <a:t> packages</a:t>
            </a:r>
          </a:p>
          <a:p>
            <a:pPr lvl="2"/>
            <a:r>
              <a:rPr lang="en-US" dirty="0" smtClean="0"/>
              <a:t>Source activate </a:t>
            </a:r>
            <a:r>
              <a:rPr lang="en-US" dirty="0" err="1" smtClean="0"/>
              <a:t>myenv</a:t>
            </a:r>
            <a:endParaRPr lang="en-US" dirty="0" smtClean="0"/>
          </a:p>
          <a:p>
            <a:pPr lvl="2"/>
            <a:r>
              <a:rPr lang="en-US" dirty="0" smtClean="0"/>
              <a:t>Python3.6 for </a:t>
            </a:r>
            <a:r>
              <a:rPr lang="en-US" dirty="0" err="1" smtClean="0"/>
              <a:t>tensorflow</a:t>
            </a:r>
            <a:endParaRPr lang="en-US" dirty="0" smtClean="0"/>
          </a:p>
          <a:p>
            <a:pPr lvl="1"/>
            <a:r>
              <a:rPr lang="en-US" dirty="0" smtClean="0">
                <a:hlinkClick r:id="rId4"/>
              </a:rPr>
              <a:t>Enable GPU computation </a:t>
            </a:r>
            <a:endParaRPr lang="en-US" dirty="0" smtClean="0"/>
          </a:p>
          <a:p>
            <a:pPr lvl="2"/>
            <a:endParaRPr lang="en-US" dirty="0"/>
          </a:p>
          <a:p>
            <a:r>
              <a:rPr lang="en-US" b="1" dirty="0" smtClean="0">
                <a:hlinkClick r:id="rId5"/>
              </a:rPr>
              <a:t>Google Colab</a:t>
            </a:r>
            <a:r>
              <a:rPr lang="en-US" b="1" dirty="0" smtClean="0"/>
              <a:t> (hands-on) </a:t>
            </a:r>
          </a:p>
        </p:txBody>
      </p:sp>
      <p:pic>
        <p:nvPicPr>
          <p:cNvPr id="7" name="Picture 6"/>
          <p:cNvPicPr>
            <a:picLocks noChangeAspect="1"/>
          </p:cNvPicPr>
          <p:nvPr/>
        </p:nvPicPr>
        <p:blipFill>
          <a:blip r:embed="rId6"/>
          <a:stretch>
            <a:fillRect/>
          </a:stretch>
        </p:blipFill>
        <p:spPr>
          <a:xfrm>
            <a:off x="6586431" y="1749991"/>
            <a:ext cx="2671869" cy="1541463"/>
          </a:xfrm>
          <a:prstGeom prst="rect">
            <a:avLst/>
          </a:prstGeom>
        </p:spPr>
      </p:pic>
      <p:pic>
        <p:nvPicPr>
          <p:cNvPr id="8" name="Picture 7"/>
          <p:cNvPicPr>
            <a:picLocks noChangeAspect="1"/>
          </p:cNvPicPr>
          <p:nvPr/>
        </p:nvPicPr>
        <p:blipFill>
          <a:blip r:embed="rId7"/>
          <a:stretch>
            <a:fillRect/>
          </a:stretch>
        </p:blipFill>
        <p:spPr>
          <a:xfrm>
            <a:off x="6586431" y="3487097"/>
            <a:ext cx="4957455" cy="2816972"/>
          </a:xfrm>
          <a:prstGeom prst="rect">
            <a:avLst/>
          </a:prstGeom>
        </p:spPr>
      </p:pic>
    </p:spTree>
    <p:extLst>
      <p:ext uri="{BB962C8B-B14F-4D97-AF65-F5344CB8AC3E}">
        <p14:creationId xmlns:p14="http://schemas.microsoft.com/office/powerpoint/2010/main" val="27137335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leep boring pres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6300" y="1271036"/>
            <a:ext cx="8070852" cy="537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23640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15128" y="1253430"/>
            <a:ext cx="8361229" cy="2098226"/>
          </a:xfrm>
        </p:spPr>
        <p:txBody>
          <a:bodyPr/>
          <a:lstStyle/>
          <a:p>
            <a:r>
              <a:rPr lang="en-US" dirty="0" smtClean="0"/>
              <a:t>Summary</a:t>
            </a:r>
            <a:endParaRPr lang="en-US" dirty="0"/>
          </a:p>
        </p:txBody>
      </p:sp>
      <p:sp>
        <p:nvSpPr>
          <p:cNvPr id="5" name="Subtitle 4"/>
          <p:cNvSpPr>
            <a:spLocks noGrp="1"/>
          </p:cNvSpPr>
          <p:nvPr>
            <p:ph type="subTitle"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10276357" y="256295"/>
            <a:ext cx="1390650" cy="1371600"/>
          </a:xfrm>
          <a:prstGeom prst="rect">
            <a:avLst/>
          </a:prstGeom>
        </p:spPr>
      </p:pic>
      <p:pic>
        <p:nvPicPr>
          <p:cNvPr id="7" name="Picture 6"/>
          <p:cNvPicPr>
            <a:picLocks noChangeAspect="1"/>
          </p:cNvPicPr>
          <p:nvPr/>
        </p:nvPicPr>
        <p:blipFill>
          <a:blip r:embed="rId4"/>
          <a:stretch>
            <a:fillRect/>
          </a:stretch>
        </p:blipFill>
        <p:spPr>
          <a:xfrm>
            <a:off x="2717911" y="3553197"/>
            <a:ext cx="6755662" cy="1892399"/>
          </a:xfrm>
          <a:prstGeom prst="rect">
            <a:avLst/>
          </a:prstGeom>
        </p:spPr>
      </p:pic>
    </p:spTree>
    <p:extLst>
      <p:ext uri="{BB962C8B-B14F-4D97-AF65-F5344CB8AC3E}">
        <p14:creationId xmlns:p14="http://schemas.microsoft.com/office/powerpoint/2010/main" val="31162493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41809" y="1712254"/>
            <a:ext cx="8361229" cy="1094446"/>
          </a:xfrm>
        </p:spPr>
        <p:txBody>
          <a:bodyPr/>
          <a:lstStyle/>
          <a:p>
            <a:r>
              <a:rPr lang="en-US" dirty="0" smtClean="0"/>
              <a:t>API</a:t>
            </a:r>
            <a:endParaRPr lang="en-US" dirty="0"/>
          </a:p>
        </p:txBody>
      </p:sp>
      <p:pic>
        <p:nvPicPr>
          <p:cNvPr id="6" name="Picture 5"/>
          <p:cNvPicPr>
            <a:picLocks noChangeAspect="1"/>
          </p:cNvPicPr>
          <p:nvPr/>
        </p:nvPicPr>
        <p:blipFill>
          <a:blip r:embed="rId2"/>
          <a:stretch>
            <a:fillRect/>
          </a:stretch>
        </p:blipFill>
        <p:spPr>
          <a:xfrm>
            <a:off x="2935380" y="3111500"/>
            <a:ext cx="6867658" cy="1909491"/>
          </a:xfrm>
          <a:prstGeom prst="rect">
            <a:avLst/>
          </a:prstGeom>
        </p:spPr>
      </p:pic>
    </p:spTree>
    <p:extLst>
      <p:ext uri="{BB962C8B-B14F-4D97-AF65-F5344CB8AC3E}">
        <p14:creationId xmlns:p14="http://schemas.microsoft.com/office/powerpoint/2010/main" val="21919467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and Scientific Libraries</a:t>
            </a:r>
            <a:endParaRPr lang="en-US" dirty="0"/>
          </a:p>
        </p:txBody>
      </p:sp>
      <p:sp>
        <p:nvSpPr>
          <p:cNvPr id="3" name="Content Placeholder 2"/>
          <p:cNvSpPr>
            <a:spLocks noGrp="1"/>
          </p:cNvSpPr>
          <p:nvPr>
            <p:ph idx="1"/>
          </p:nvPr>
        </p:nvSpPr>
        <p:spPr>
          <a:xfrm>
            <a:off x="1371600" y="2286000"/>
            <a:ext cx="9944100" cy="4038600"/>
          </a:xfrm>
        </p:spPr>
        <p:txBody>
          <a:bodyPr>
            <a:normAutofit fontScale="70000" lnSpcReduction="20000"/>
          </a:bodyPr>
          <a:lstStyle/>
          <a:p>
            <a:r>
              <a:rPr lang="en-US" dirty="0" smtClean="0"/>
              <a:t>Quick Python </a:t>
            </a:r>
            <a:r>
              <a:rPr lang="en-US" dirty="0"/>
              <a:t>Intro</a:t>
            </a:r>
            <a:endParaRPr lang="en-US" dirty="0" smtClean="0"/>
          </a:p>
          <a:p>
            <a:pPr lvl="1"/>
            <a:r>
              <a:rPr lang="en-US" dirty="0" smtClean="0"/>
              <a:t>Variables: </a:t>
            </a:r>
            <a:r>
              <a:rPr lang="en-US" dirty="0" err="1" smtClean="0"/>
              <a:t>int</a:t>
            </a:r>
            <a:r>
              <a:rPr lang="en-US" dirty="0" smtClean="0"/>
              <a:t>, float, bool (True, False), </a:t>
            </a:r>
            <a:r>
              <a:rPr lang="en-US" dirty="0" err="1" smtClean="0"/>
              <a:t>str</a:t>
            </a:r>
            <a:endParaRPr lang="en-US" dirty="0"/>
          </a:p>
          <a:p>
            <a:pPr lvl="1"/>
            <a:r>
              <a:rPr lang="en-US" dirty="0" smtClean="0"/>
              <a:t>Special variables </a:t>
            </a:r>
          </a:p>
          <a:p>
            <a:pPr lvl="2"/>
            <a:r>
              <a:rPr lang="en-US" dirty="0" smtClean="0"/>
              <a:t>List: ordered sequence 	  	[1, “1”, True, 3, 4]</a:t>
            </a:r>
          </a:p>
          <a:p>
            <a:pPr lvl="2"/>
            <a:r>
              <a:rPr lang="en-US" dirty="0" smtClean="0"/>
              <a:t>Tuple: immutable </a:t>
            </a:r>
            <a:r>
              <a:rPr lang="en-US" dirty="0"/>
              <a:t>sequence  	</a:t>
            </a:r>
            <a:r>
              <a:rPr lang="en-US" dirty="0" smtClean="0"/>
              <a:t>(1</a:t>
            </a:r>
            <a:r>
              <a:rPr lang="en-US" dirty="0"/>
              <a:t>, “1”, True, 3, </a:t>
            </a:r>
            <a:r>
              <a:rPr lang="en-US" dirty="0" smtClean="0"/>
              <a:t>4)</a:t>
            </a:r>
          </a:p>
          <a:p>
            <a:pPr lvl="2"/>
            <a:r>
              <a:rPr lang="en-US" dirty="0" smtClean="0"/>
              <a:t>Dictionary: key-value pairs 	{“Tom”: “A”, “Jack”: “C”, “Jane”: 89}</a:t>
            </a:r>
          </a:p>
          <a:p>
            <a:pPr lvl="1"/>
            <a:r>
              <a:rPr lang="en-US" dirty="0" smtClean="0"/>
              <a:t>For loop </a:t>
            </a:r>
          </a:p>
          <a:p>
            <a:pPr lvl="1"/>
            <a:r>
              <a:rPr lang="en-US" dirty="0"/>
              <a:t>[expression for expr in sequence if condition] </a:t>
            </a:r>
            <a:endParaRPr lang="en-US" dirty="0" smtClean="0"/>
          </a:p>
          <a:p>
            <a:pPr marL="530352" lvl="1" indent="0">
              <a:buNone/>
            </a:pPr>
            <a:r>
              <a:rPr lang="en-US" dirty="0"/>
              <a:t>	</a:t>
            </a:r>
            <a:r>
              <a:rPr lang="en-US" dirty="0" smtClean="0"/>
              <a:t>	[x**2 for x in range(2,20,2) if x%3==2 ]   </a:t>
            </a:r>
            <a:r>
              <a:rPr lang="en-US" dirty="0" smtClean="0">
                <a:sym typeface="Wingdings" panose="05000000000000000000" pitchFamily="2" charset="2"/>
              </a:rPr>
              <a:t> [4, 64, 196]</a:t>
            </a:r>
            <a:endParaRPr lang="en-US" dirty="0" smtClean="0"/>
          </a:p>
          <a:p>
            <a:pPr marL="530352" lvl="1" indent="0">
              <a:buNone/>
            </a:pPr>
            <a:r>
              <a:rPr lang="en-US" dirty="0">
                <a:sym typeface="Wingdings" panose="05000000000000000000" pitchFamily="2" charset="2"/>
              </a:rPr>
              <a:t>	</a:t>
            </a:r>
            <a:r>
              <a:rPr lang="en-US" dirty="0" smtClean="0">
                <a:sym typeface="Wingdings" panose="05000000000000000000" pitchFamily="2" charset="2"/>
              </a:rPr>
              <a:t>	 </a:t>
            </a:r>
            <a:r>
              <a:rPr lang="en-US" altLang="en-US" i="0" dirty="0">
                <a:solidFill>
                  <a:srgbClr val="000000"/>
                </a:solidFill>
                <a:latin typeface="Arial Unicode MS"/>
                <a:ea typeface="Courier New" panose="02070309020205020404" pitchFamily="49" charset="0"/>
              </a:rPr>
              <a:t>[4, </a:t>
            </a:r>
            <a:r>
              <a:rPr lang="en-US" altLang="en-US" i="0" dirty="0" smtClean="0">
                <a:solidFill>
                  <a:srgbClr val="000000"/>
                </a:solidFill>
                <a:latin typeface="Arial Unicode MS"/>
                <a:ea typeface="Courier New" panose="02070309020205020404" pitchFamily="49" charset="0"/>
              </a:rPr>
              <a:t>16, 36, 64</a:t>
            </a:r>
            <a:r>
              <a:rPr lang="en-US" altLang="en-US" i="0" dirty="0">
                <a:solidFill>
                  <a:srgbClr val="000000"/>
                </a:solidFill>
                <a:latin typeface="Arial Unicode MS"/>
                <a:ea typeface="Courier New" panose="02070309020205020404" pitchFamily="49" charset="0"/>
              </a:rPr>
              <a:t>, 100, 144, 196, 256, 324]</a:t>
            </a:r>
            <a:r>
              <a:rPr lang="en-US" altLang="en-US" sz="3200" i="0" dirty="0">
                <a:solidFill>
                  <a:schemeClr val="tx1"/>
                </a:solidFill>
              </a:rPr>
              <a:t> </a:t>
            </a:r>
            <a:endParaRPr lang="en-US" altLang="en-US" sz="3200" i="0" dirty="0" smtClean="0">
              <a:solidFill>
                <a:schemeClr val="tx1"/>
              </a:solidFill>
            </a:endParaRPr>
          </a:p>
          <a:p>
            <a:pPr marL="530352" lvl="1" indent="0">
              <a:buNone/>
            </a:pPr>
            <a:r>
              <a:rPr lang="en-US" altLang="en-US" sz="3200" i="0" dirty="0">
                <a:solidFill>
                  <a:schemeClr val="tx1"/>
                </a:solidFill>
              </a:rPr>
              <a:t>	</a:t>
            </a:r>
            <a:r>
              <a:rPr lang="en-US" altLang="en-US" sz="3200" i="0" dirty="0" smtClean="0">
                <a:solidFill>
                  <a:schemeClr val="tx1"/>
                </a:solidFill>
              </a:rPr>
              <a:t>	</a:t>
            </a:r>
          </a:p>
          <a:p>
            <a:pPr lvl="1"/>
            <a:r>
              <a:rPr lang="en-US" dirty="0" smtClean="0"/>
              <a:t>Function, class definition </a:t>
            </a:r>
          </a:p>
          <a:p>
            <a:pPr lvl="1"/>
            <a:r>
              <a:rPr lang="en-US" dirty="0" smtClean="0"/>
              <a:t>File IO</a:t>
            </a:r>
          </a:p>
          <a:p>
            <a:pPr lvl="1"/>
            <a:r>
              <a:rPr lang="en-US" dirty="0" smtClean="0"/>
              <a:t>List operations  </a:t>
            </a:r>
            <a:r>
              <a:rPr lang="en-US" dirty="0" err="1" smtClean="0"/>
              <a:t>aList</a:t>
            </a:r>
            <a:r>
              <a:rPr lang="en-US" dirty="0" smtClean="0"/>
              <a:t>[</a:t>
            </a:r>
            <a:r>
              <a:rPr lang="en-US" dirty="0" err="1" smtClean="0"/>
              <a:t>n:m</a:t>
            </a:r>
            <a:r>
              <a:rPr lang="en-US" dirty="0" smtClean="0"/>
              <a:t>], </a:t>
            </a:r>
            <a:r>
              <a:rPr lang="en-US" dirty="0" err="1" smtClean="0"/>
              <a:t>aList</a:t>
            </a:r>
            <a:r>
              <a:rPr lang="en-US" dirty="0" smtClean="0"/>
              <a:t>[n:], </a:t>
            </a:r>
            <a:r>
              <a:rPr lang="en-US" dirty="0" err="1" smtClean="0"/>
              <a:t>aList</a:t>
            </a:r>
            <a:r>
              <a:rPr lang="en-US" dirty="0" smtClean="0"/>
              <a:t>[:m], sort(), append(), pop(), insert(), remove(), </a:t>
            </a:r>
            <a:r>
              <a:rPr lang="en-US" dirty="0" err="1" smtClean="0"/>
              <a:t>len</a:t>
            </a:r>
            <a:r>
              <a:rPr lang="en-US" dirty="0" smtClean="0"/>
              <a:t>()</a:t>
            </a:r>
          </a:p>
          <a:p>
            <a:r>
              <a:rPr lang="en-US" dirty="0" smtClean="0"/>
              <a:t>Notebook 1 – </a:t>
            </a:r>
            <a:r>
              <a:rPr lang="en-US" dirty="0" err="1" smtClean="0"/>
              <a:t>Intro_to_notebook_and_python.ipynb</a:t>
            </a:r>
            <a:r>
              <a:rPr lang="en-US" dirty="0" smtClean="0"/>
              <a:t> </a:t>
            </a:r>
          </a:p>
          <a:p>
            <a:pPr marL="987552" lvl="2" indent="0">
              <a:buNone/>
            </a:pPr>
            <a:endParaRPr lang="en-US" dirty="0" smtClean="0"/>
          </a:p>
        </p:txBody>
      </p:sp>
      <p:pic>
        <p:nvPicPr>
          <p:cNvPr id="4" name="Picture 3"/>
          <p:cNvPicPr>
            <a:picLocks noChangeAspect="1"/>
          </p:cNvPicPr>
          <p:nvPr/>
        </p:nvPicPr>
        <p:blipFill>
          <a:blip r:embed="rId2"/>
          <a:stretch>
            <a:fillRect/>
          </a:stretch>
        </p:blipFill>
        <p:spPr>
          <a:xfrm>
            <a:off x="10448925" y="504825"/>
            <a:ext cx="1047750" cy="923925"/>
          </a:xfrm>
          <a:prstGeom prst="rect">
            <a:avLst/>
          </a:prstGeom>
        </p:spPr>
      </p:pic>
      <p:sp>
        <p:nvSpPr>
          <p:cNvPr id="5"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226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and Scientific Libraries</a:t>
            </a:r>
            <a:endParaRPr lang="en-US" dirty="0"/>
          </a:p>
        </p:txBody>
      </p:sp>
      <p:sp>
        <p:nvSpPr>
          <p:cNvPr id="3" name="Content Placeholder 2"/>
          <p:cNvSpPr>
            <a:spLocks noGrp="1"/>
          </p:cNvSpPr>
          <p:nvPr>
            <p:ph idx="1"/>
          </p:nvPr>
        </p:nvSpPr>
        <p:spPr>
          <a:xfrm>
            <a:off x="1371600" y="1701800"/>
            <a:ext cx="9944100" cy="4737100"/>
          </a:xfrm>
        </p:spPr>
        <p:txBody>
          <a:bodyPr>
            <a:normAutofit fontScale="92500" lnSpcReduction="20000"/>
          </a:bodyPr>
          <a:lstStyle/>
          <a:p>
            <a:r>
              <a:rPr lang="en-US" dirty="0" err="1" smtClean="0"/>
              <a:t>Numpy</a:t>
            </a:r>
            <a:r>
              <a:rPr lang="en-US" dirty="0" smtClean="0"/>
              <a:t> (</a:t>
            </a:r>
            <a:r>
              <a:rPr lang="en-US" dirty="0">
                <a:hlinkClick r:id="rId2"/>
              </a:rPr>
              <a:t>https://www.numpy.org</a:t>
            </a:r>
            <a:r>
              <a:rPr lang="en-US" dirty="0" smtClean="0">
                <a:hlinkClick r:id="rId2"/>
              </a:rPr>
              <a:t>/</a:t>
            </a:r>
            <a:r>
              <a:rPr lang="en-US" dirty="0" smtClean="0"/>
              <a:t> ) </a:t>
            </a:r>
          </a:p>
          <a:p>
            <a:pPr marL="0" indent="0">
              <a:buNone/>
            </a:pPr>
            <a:r>
              <a:rPr lang="en-US" dirty="0" smtClean="0"/>
              <a:t>	</a:t>
            </a:r>
            <a:r>
              <a:rPr lang="en-US" dirty="0" err="1" smtClean="0"/>
              <a:t>NumPy</a:t>
            </a:r>
            <a:r>
              <a:rPr lang="en-US" dirty="0" smtClean="0"/>
              <a:t> </a:t>
            </a:r>
            <a:r>
              <a:rPr lang="en-US" dirty="0"/>
              <a:t>is the fundamental package for scientific computing with Python. It contains among other things:</a:t>
            </a:r>
          </a:p>
          <a:p>
            <a:pPr lvl="1"/>
            <a:r>
              <a:rPr lang="en-US" dirty="0"/>
              <a:t>a powerful N-dimensional array object</a:t>
            </a:r>
          </a:p>
          <a:p>
            <a:pPr lvl="1"/>
            <a:r>
              <a:rPr lang="en-US" dirty="0"/>
              <a:t>sophisticated (broadcasting) functions</a:t>
            </a:r>
          </a:p>
          <a:p>
            <a:pPr lvl="1"/>
            <a:r>
              <a:rPr lang="en-US" dirty="0"/>
              <a:t>tools for integrating C/C++ and Fortran code</a:t>
            </a:r>
          </a:p>
          <a:p>
            <a:pPr lvl="1"/>
            <a:r>
              <a:rPr lang="en-US" dirty="0"/>
              <a:t>useful linear algebra, Fourier transform, and random number capabilities</a:t>
            </a:r>
          </a:p>
          <a:p>
            <a:r>
              <a:rPr lang="en-US" dirty="0" smtClean="0"/>
              <a:t>Arrays </a:t>
            </a:r>
          </a:p>
          <a:p>
            <a:pPr lvl="1"/>
            <a:r>
              <a:rPr lang="en-US" dirty="0" smtClean="0"/>
              <a:t>key basic elements of scientific computing </a:t>
            </a:r>
          </a:p>
          <a:p>
            <a:pPr lvl="1"/>
            <a:r>
              <a:rPr lang="en-US" dirty="0" smtClean="0"/>
              <a:t>Tensors: generalized vector represented as multidimensional arrays</a:t>
            </a:r>
          </a:p>
          <a:p>
            <a:r>
              <a:rPr lang="en-US" dirty="0"/>
              <a:t> Why do we need arrays while we have Python lists? </a:t>
            </a:r>
          </a:p>
          <a:p>
            <a:pPr lvl="1"/>
            <a:r>
              <a:rPr lang="en-US" dirty="0" smtClean="0"/>
              <a:t>Efficient Operation</a:t>
            </a:r>
          </a:p>
          <a:p>
            <a:pPr lvl="2"/>
            <a:r>
              <a:rPr lang="en-US" dirty="0" smtClean="0"/>
              <a:t>Smaller storage and faster computation due to vectorization </a:t>
            </a:r>
          </a:p>
          <a:p>
            <a:pPr lvl="2"/>
            <a:r>
              <a:rPr lang="en-US" dirty="0" smtClean="0"/>
              <a:t>Uniformed data type in array </a:t>
            </a:r>
          </a:p>
          <a:p>
            <a:r>
              <a:rPr lang="en-US" dirty="0"/>
              <a:t>Notebook </a:t>
            </a:r>
            <a:r>
              <a:rPr lang="en-US" dirty="0" smtClean="0"/>
              <a:t>2 </a:t>
            </a:r>
            <a:r>
              <a:rPr lang="en-US" dirty="0"/>
              <a:t>– </a:t>
            </a:r>
            <a:r>
              <a:rPr lang="en-US" dirty="0" err="1" smtClean="0"/>
              <a:t>Numpy.ipynb</a:t>
            </a:r>
            <a:r>
              <a:rPr lang="en-US" dirty="0" smtClean="0"/>
              <a:t> </a:t>
            </a:r>
            <a:endParaRPr lang="en-US" dirty="0"/>
          </a:p>
        </p:txBody>
      </p:sp>
      <p:pic>
        <p:nvPicPr>
          <p:cNvPr id="4" name="Picture 3"/>
          <p:cNvPicPr>
            <a:picLocks noChangeAspect="1"/>
          </p:cNvPicPr>
          <p:nvPr/>
        </p:nvPicPr>
        <p:blipFill>
          <a:blip r:embed="rId3"/>
          <a:stretch>
            <a:fillRect/>
          </a:stretch>
        </p:blipFill>
        <p:spPr>
          <a:xfrm>
            <a:off x="10448925" y="504825"/>
            <a:ext cx="1047750" cy="923925"/>
          </a:xfrm>
          <a:prstGeom prst="rect">
            <a:avLst/>
          </a:prstGeom>
        </p:spPr>
      </p:pic>
      <p:sp>
        <p:nvSpPr>
          <p:cNvPr id="5"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196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and Scientific Libraries</a:t>
            </a:r>
            <a:endParaRPr lang="en-US" dirty="0"/>
          </a:p>
        </p:txBody>
      </p:sp>
      <p:sp>
        <p:nvSpPr>
          <p:cNvPr id="3" name="Content Placeholder 2"/>
          <p:cNvSpPr>
            <a:spLocks noGrp="1"/>
          </p:cNvSpPr>
          <p:nvPr>
            <p:ph idx="1"/>
          </p:nvPr>
        </p:nvSpPr>
        <p:spPr>
          <a:xfrm>
            <a:off x="1371600" y="1701800"/>
            <a:ext cx="9944100" cy="4737100"/>
          </a:xfrm>
        </p:spPr>
        <p:txBody>
          <a:bodyPr>
            <a:normAutofit/>
          </a:bodyPr>
          <a:lstStyle/>
          <a:p>
            <a:r>
              <a:rPr lang="en-US" dirty="0" err="1" smtClean="0"/>
              <a:t>Scipy</a:t>
            </a:r>
            <a:r>
              <a:rPr lang="en-US" dirty="0" smtClean="0"/>
              <a:t> Library </a:t>
            </a:r>
          </a:p>
          <a:p>
            <a:pPr lvl="1"/>
            <a:r>
              <a:rPr lang="en-US" dirty="0" smtClean="0"/>
              <a:t>Numerical routines</a:t>
            </a:r>
          </a:p>
          <a:p>
            <a:pPr lvl="1"/>
            <a:r>
              <a:rPr lang="en-US" dirty="0" smtClean="0"/>
              <a:t>Statistics functions </a:t>
            </a:r>
          </a:p>
          <a:p>
            <a:pPr lvl="1"/>
            <a:r>
              <a:rPr lang="en-US" dirty="0" smtClean="0"/>
              <a:t>Generate random data on certain statistical distributions </a:t>
            </a:r>
          </a:p>
          <a:p>
            <a:pPr lvl="1"/>
            <a:r>
              <a:rPr lang="en-US" dirty="0" smtClean="0"/>
              <a:t>Linear algebra </a:t>
            </a:r>
          </a:p>
          <a:p>
            <a:r>
              <a:rPr lang="en-US" dirty="0" err="1" smtClean="0"/>
              <a:t>Scipy</a:t>
            </a:r>
            <a:r>
              <a:rPr lang="en-US" dirty="0" smtClean="0"/>
              <a:t> Eco-system </a:t>
            </a:r>
            <a:r>
              <a:rPr lang="en-US" dirty="0"/>
              <a:t>(</a:t>
            </a:r>
            <a:r>
              <a:rPr lang="en-US" dirty="0">
                <a:hlinkClick r:id="rId2"/>
              </a:rPr>
              <a:t>https://www.scipy.org</a:t>
            </a:r>
            <a:r>
              <a:rPr lang="en-US" dirty="0"/>
              <a:t>) </a:t>
            </a:r>
            <a:endParaRPr lang="en-US" dirty="0" smtClean="0"/>
          </a:p>
          <a:p>
            <a:r>
              <a:rPr lang="en-US" dirty="0"/>
              <a:t>Notebook </a:t>
            </a:r>
            <a:r>
              <a:rPr lang="en-US" dirty="0" smtClean="0"/>
              <a:t>3 </a:t>
            </a:r>
            <a:r>
              <a:rPr lang="en-US" dirty="0"/>
              <a:t>– </a:t>
            </a:r>
            <a:r>
              <a:rPr lang="en-US" dirty="0" err="1" smtClean="0"/>
              <a:t>Scipy.ipynb</a:t>
            </a:r>
            <a:r>
              <a:rPr lang="en-US" dirty="0" smtClean="0"/>
              <a:t> </a:t>
            </a:r>
            <a:endParaRPr lang="en-US" dirty="0"/>
          </a:p>
          <a:p>
            <a:endParaRPr lang="en-US" dirty="0"/>
          </a:p>
          <a:p>
            <a:pPr marL="530352" lvl="1" indent="0">
              <a:buNone/>
            </a:pPr>
            <a:endParaRPr lang="en-US" dirty="0" smtClean="0"/>
          </a:p>
          <a:p>
            <a:endParaRPr lang="en-US" dirty="0"/>
          </a:p>
        </p:txBody>
      </p:sp>
      <p:pic>
        <p:nvPicPr>
          <p:cNvPr id="4" name="Picture 3"/>
          <p:cNvPicPr>
            <a:picLocks noChangeAspect="1"/>
          </p:cNvPicPr>
          <p:nvPr/>
        </p:nvPicPr>
        <p:blipFill>
          <a:blip r:embed="rId3"/>
          <a:stretch>
            <a:fillRect/>
          </a:stretch>
        </p:blipFill>
        <p:spPr>
          <a:xfrm>
            <a:off x="10448925" y="504825"/>
            <a:ext cx="1047750" cy="923925"/>
          </a:xfrm>
          <a:prstGeom prst="rect">
            <a:avLst/>
          </a:prstGeom>
        </p:spPr>
      </p:pic>
      <p:sp>
        <p:nvSpPr>
          <p:cNvPr id="5"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190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22300"/>
            <a:ext cx="9601200" cy="1485900"/>
          </a:xfrm>
        </p:spPr>
        <p:txBody>
          <a:bodyPr/>
          <a:lstStyle/>
          <a:p>
            <a:r>
              <a:rPr lang="en-US" dirty="0" smtClean="0"/>
              <a:t>Data Pre-processing and </a:t>
            </a:r>
            <a:br>
              <a:rPr lang="en-US" dirty="0" smtClean="0"/>
            </a:br>
            <a:r>
              <a:rPr lang="en-US" dirty="0" smtClean="0"/>
              <a:t>Manipulation Libraries</a:t>
            </a:r>
            <a:endParaRPr lang="en-US" dirty="0"/>
          </a:p>
        </p:txBody>
      </p:sp>
      <p:sp>
        <p:nvSpPr>
          <p:cNvPr id="3" name="Content Placeholder 2"/>
          <p:cNvSpPr>
            <a:spLocks noGrp="1"/>
          </p:cNvSpPr>
          <p:nvPr>
            <p:ph idx="1"/>
          </p:nvPr>
        </p:nvSpPr>
        <p:spPr>
          <a:xfrm>
            <a:off x="762000" y="2108200"/>
            <a:ext cx="7772400" cy="3581400"/>
          </a:xfrm>
        </p:spPr>
        <p:txBody>
          <a:bodyPr>
            <a:normAutofit/>
          </a:bodyPr>
          <a:lstStyle/>
          <a:p>
            <a:r>
              <a:rPr lang="en-US" dirty="0" smtClean="0"/>
              <a:t>Pandas </a:t>
            </a:r>
          </a:p>
          <a:p>
            <a:pPr lvl="1"/>
            <a:r>
              <a:rPr lang="en-US" dirty="0" smtClean="0"/>
              <a:t>Data Manipulation and Analysis </a:t>
            </a:r>
          </a:p>
          <a:p>
            <a:pPr lvl="1"/>
            <a:r>
              <a:rPr lang="en-US" dirty="0" smtClean="0"/>
              <a:t>Load data from file, database, webpages…</a:t>
            </a:r>
          </a:p>
          <a:p>
            <a:pPr lvl="1"/>
            <a:r>
              <a:rPr lang="en-US" dirty="0" smtClean="0"/>
              <a:t>Indexing</a:t>
            </a:r>
          </a:p>
          <a:p>
            <a:pPr lvl="1"/>
            <a:r>
              <a:rPr lang="en-US" dirty="0" smtClean="0"/>
              <a:t>Treat missing data</a:t>
            </a:r>
          </a:p>
          <a:p>
            <a:pPr lvl="1"/>
            <a:r>
              <a:rPr lang="en-US" dirty="0" err="1" smtClean="0"/>
              <a:t>Dataframe</a:t>
            </a:r>
            <a:r>
              <a:rPr lang="en-US" dirty="0" smtClean="0"/>
              <a:t> </a:t>
            </a:r>
          </a:p>
          <a:p>
            <a:pPr lvl="1"/>
            <a:r>
              <a:rPr lang="en-US" dirty="0" smtClean="0"/>
              <a:t>SQL like operations: join, regroup, merge </a:t>
            </a:r>
          </a:p>
          <a:p>
            <a:r>
              <a:rPr lang="en-US" dirty="0" smtClean="0">
                <a:hlinkClick r:id="rId2"/>
              </a:rPr>
              <a:t>Notebook</a:t>
            </a:r>
            <a:endParaRPr lang="en-US" dirty="0"/>
          </a:p>
        </p:txBody>
      </p:sp>
      <p:pic>
        <p:nvPicPr>
          <p:cNvPr id="5" name="Picture 4"/>
          <p:cNvPicPr>
            <a:picLocks noChangeAspect="1"/>
          </p:cNvPicPr>
          <p:nvPr/>
        </p:nvPicPr>
        <p:blipFill>
          <a:blip r:embed="rId3"/>
          <a:stretch>
            <a:fillRect/>
          </a:stretch>
        </p:blipFill>
        <p:spPr>
          <a:xfrm>
            <a:off x="10487025" y="571500"/>
            <a:ext cx="971550" cy="1009650"/>
          </a:xfrm>
          <a:prstGeom prst="rect">
            <a:avLst/>
          </a:prstGeom>
        </p:spPr>
      </p:pic>
      <p:pic>
        <p:nvPicPr>
          <p:cNvPr id="6" name="Picture 5"/>
          <p:cNvPicPr>
            <a:picLocks noChangeAspect="1"/>
          </p:cNvPicPr>
          <p:nvPr/>
        </p:nvPicPr>
        <p:blipFill>
          <a:blip r:embed="rId4"/>
          <a:stretch>
            <a:fillRect/>
          </a:stretch>
        </p:blipFill>
        <p:spPr>
          <a:xfrm>
            <a:off x="6869112" y="2263775"/>
            <a:ext cx="4058849" cy="2660650"/>
          </a:xfrm>
          <a:prstGeom prst="rect">
            <a:avLst/>
          </a:prstGeom>
        </p:spPr>
      </p:pic>
    </p:spTree>
    <p:extLst>
      <p:ext uri="{BB962C8B-B14F-4D97-AF65-F5344CB8AC3E}">
        <p14:creationId xmlns:p14="http://schemas.microsoft.com/office/powerpoint/2010/main" val="33789722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Visualization Libraries</a:t>
            </a:r>
            <a:endParaRPr lang="en-US" dirty="0"/>
          </a:p>
        </p:txBody>
      </p:sp>
      <p:sp>
        <p:nvSpPr>
          <p:cNvPr id="3" name="Content Placeholder 2"/>
          <p:cNvSpPr>
            <a:spLocks noGrp="1"/>
          </p:cNvSpPr>
          <p:nvPr>
            <p:ph idx="1"/>
          </p:nvPr>
        </p:nvSpPr>
        <p:spPr>
          <a:xfrm>
            <a:off x="1371599" y="2852710"/>
            <a:ext cx="9601200" cy="3581400"/>
          </a:xfrm>
        </p:spPr>
        <p:txBody>
          <a:bodyPr/>
          <a:lstStyle/>
          <a:p>
            <a:r>
              <a:rPr lang="en-US" dirty="0" err="1" smtClean="0"/>
              <a:t>Matplotlib</a:t>
            </a:r>
            <a:r>
              <a:rPr lang="en-US" dirty="0" smtClean="0"/>
              <a:t> </a:t>
            </a:r>
          </a:p>
          <a:p>
            <a:pPr lvl="1"/>
            <a:r>
              <a:rPr lang="en-US" dirty="0" smtClean="0"/>
              <a:t>Charting </a:t>
            </a:r>
          </a:p>
          <a:p>
            <a:pPr lvl="1"/>
            <a:r>
              <a:rPr lang="en-US" dirty="0" smtClean="0"/>
              <a:t>Visualization </a:t>
            </a:r>
          </a:p>
          <a:p>
            <a:r>
              <a:rPr lang="en-US" dirty="0" err="1" smtClean="0"/>
              <a:t>Seaborn</a:t>
            </a:r>
            <a:endParaRPr lang="en-US" dirty="0" smtClean="0"/>
          </a:p>
          <a:p>
            <a:pPr lvl="1"/>
            <a:r>
              <a:rPr lang="en-US" dirty="0" smtClean="0"/>
              <a:t>Statistical visualization</a:t>
            </a:r>
          </a:p>
          <a:p>
            <a:r>
              <a:rPr lang="en-US" dirty="0"/>
              <a:t>Notebook 1 – </a:t>
            </a:r>
            <a:r>
              <a:rPr lang="en-US" dirty="0" err="1"/>
              <a:t>Intro_to_notebook_and_python.ipynb</a:t>
            </a:r>
            <a:r>
              <a:rPr lang="en-US" dirty="0"/>
              <a:t> </a:t>
            </a:r>
          </a:p>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10577512" y="571500"/>
            <a:ext cx="790575" cy="942975"/>
          </a:xfrm>
          <a:prstGeom prst="rect">
            <a:avLst/>
          </a:prstGeom>
        </p:spPr>
      </p:pic>
      <p:pic>
        <p:nvPicPr>
          <p:cNvPr id="4" name="Picture 3"/>
          <p:cNvPicPr>
            <a:picLocks noChangeAspect="1"/>
          </p:cNvPicPr>
          <p:nvPr/>
        </p:nvPicPr>
        <p:blipFill>
          <a:blip r:embed="rId3"/>
          <a:stretch>
            <a:fillRect/>
          </a:stretch>
        </p:blipFill>
        <p:spPr>
          <a:xfrm>
            <a:off x="7426108" y="1628720"/>
            <a:ext cx="4361898" cy="4035425"/>
          </a:xfrm>
          <a:prstGeom prst="rect">
            <a:avLst/>
          </a:prstGeom>
        </p:spPr>
      </p:pic>
      <p:pic>
        <p:nvPicPr>
          <p:cNvPr id="6" name="Picture 5"/>
          <p:cNvPicPr>
            <a:picLocks noChangeAspect="1"/>
          </p:cNvPicPr>
          <p:nvPr/>
        </p:nvPicPr>
        <p:blipFill>
          <a:blip r:embed="rId4"/>
          <a:stretch>
            <a:fillRect/>
          </a:stretch>
        </p:blipFill>
        <p:spPr>
          <a:xfrm>
            <a:off x="3900103" y="1628720"/>
            <a:ext cx="2482850" cy="2447979"/>
          </a:xfrm>
          <a:prstGeom prst="rect">
            <a:avLst/>
          </a:prstGeom>
        </p:spPr>
      </p:pic>
    </p:spTree>
    <p:extLst>
      <p:ext uri="{BB962C8B-B14F-4D97-AF65-F5344CB8AC3E}">
        <p14:creationId xmlns:p14="http://schemas.microsoft.com/office/powerpoint/2010/main" val="36715197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Welcome to University of Cincinnati!</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54835" y="1462150"/>
            <a:ext cx="8488325" cy="4753462"/>
          </a:xfrm>
          <a:prstGeom prst="rect">
            <a:avLst/>
          </a:prstGeom>
        </p:spPr>
      </p:pic>
    </p:spTree>
    <p:extLst>
      <p:ext uri="{BB962C8B-B14F-4D97-AF65-F5344CB8AC3E}">
        <p14:creationId xmlns:p14="http://schemas.microsoft.com/office/powerpoint/2010/main" val="40490826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558462" y="425450"/>
            <a:ext cx="828675" cy="1028700"/>
          </a:xfrm>
          <a:prstGeom prst="rect">
            <a:avLst/>
          </a:prstGeom>
        </p:spPr>
      </p:pic>
      <p:sp>
        <p:nvSpPr>
          <p:cNvPr id="2" name="Title 1"/>
          <p:cNvSpPr>
            <a:spLocks noGrp="1"/>
          </p:cNvSpPr>
          <p:nvPr>
            <p:ph type="title"/>
          </p:nvPr>
        </p:nvSpPr>
        <p:spPr/>
        <p:txBody>
          <a:bodyPr/>
          <a:lstStyle/>
          <a:p>
            <a:r>
              <a:rPr lang="en-US" dirty="0" smtClean="0"/>
              <a:t>Web Scraping (crawler) Libraries </a:t>
            </a:r>
            <a:endParaRPr lang="en-US" dirty="0"/>
          </a:p>
        </p:txBody>
      </p:sp>
      <p:sp>
        <p:nvSpPr>
          <p:cNvPr id="3" name="Content Placeholder 2"/>
          <p:cNvSpPr>
            <a:spLocks noGrp="1"/>
          </p:cNvSpPr>
          <p:nvPr>
            <p:ph idx="1"/>
          </p:nvPr>
        </p:nvSpPr>
        <p:spPr>
          <a:xfrm>
            <a:off x="957263" y="1651000"/>
            <a:ext cx="2649537" cy="4546600"/>
          </a:xfrm>
        </p:spPr>
        <p:txBody>
          <a:bodyPr/>
          <a:lstStyle/>
          <a:p>
            <a:r>
              <a:rPr lang="en-US" dirty="0" err="1" smtClean="0"/>
              <a:t>Scrapy</a:t>
            </a:r>
            <a:endParaRPr lang="en-US" dirty="0" smtClean="0"/>
          </a:p>
          <a:p>
            <a:r>
              <a:rPr lang="en-US" dirty="0" err="1"/>
              <a:t>Requets</a:t>
            </a:r>
            <a:r>
              <a:rPr lang="en-US" dirty="0"/>
              <a:t>, </a:t>
            </a:r>
            <a:r>
              <a:rPr lang="en-US" dirty="0" smtClean="0"/>
              <a:t>Selenium, </a:t>
            </a:r>
            <a:r>
              <a:rPr lang="en-US" dirty="0" err="1"/>
              <a:t>BeatifulSoup</a:t>
            </a:r>
            <a:r>
              <a:rPr lang="en-US" dirty="0"/>
              <a:t> </a:t>
            </a:r>
            <a:endParaRPr lang="en-US" dirty="0" smtClean="0"/>
          </a:p>
          <a:p>
            <a:pPr lvl="1"/>
            <a:r>
              <a:rPr lang="en-US" dirty="0" smtClean="0"/>
              <a:t>Parse and extract HTML or XML and render JS codes </a:t>
            </a:r>
          </a:p>
        </p:txBody>
      </p:sp>
      <p:pic>
        <p:nvPicPr>
          <p:cNvPr id="4" name="Picture 3"/>
          <p:cNvPicPr>
            <a:picLocks noChangeAspect="1"/>
          </p:cNvPicPr>
          <p:nvPr/>
        </p:nvPicPr>
        <p:blipFill>
          <a:blip r:embed="rId3"/>
          <a:stretch>
            <a:fillRect/>
          </a:stretch>
        </p:blipFill>
        <p:spPr>
          <a:xfrm>
            <a:off x="3906837" y="1370529"/>
            <a:ext cx="6765925" cy="5107542"/>
          </a:xfrm>
          <a:prstGeom prst="rect">
            <a:avLst/>
          </a:prstGeom>
        </p:spPr>
      </p:pic>
      <p:sp>
        <p:nvSpPr>
          <p:cNvPr id="6" name="Rectangle 5"/>
          <p:cNvSpPr/>
          <p:nvPr/>
        </p:nvSpPr>
        <p:spPr>
          <a:xfrm>
            <a:off x="7932095" y="6488668"/>
            <a:ext cx="3040704" cy="369332"/>
          </a:xfrm>
          <a:prstGeom prst="rect">
            <a:avLst/>
          </a:prstGeom>
        </p:spPr>
        <p:txBody>
          <a:bodyPr wrap="none">
            <a:spAutoFit/>
          </a:bodyPr>
          <a:lstStyle/>
          <a:p>
            <a:r>
              <a:rPr lang="en-US" dirty="0">
                <a:hlinkClick r:id="rId4"/>
              </a:rPr>
              <a:t>https://info.scrapinghub.com</a:t>
            </a:r>
            <a:endParaRPr lang="en-US" dirty="0"/>
          </a:p>
        </p:txBody>
      </p:sp>
    </p:spTree>
    <p:extLst>
      <p:ext uri="{BB962C8B-B14F-4D97-AF65-F5344CB8AC3E}">
        <p14:creationId xmlns:p14="http://schemas.microsoft.com/office/powerpoint/2010/main" val="18581254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Scikit-learn</a:t>
            </a:r>
            <a:endParaRPr lang="en-US" dirty="0"/>
          </a:p>
        </p:txBody>
      </p:sp>
      <p:sp>
        <p:nvSpPr>
          <p:cNvPr id="3" name="Content Placeholder 2"/>
          <p:cNvSpPr>
            <a:spLocks noGrp="1"/>
          </p:cNvSpPr>
          <p:nvPr>
            <p:ph idx="1"/>
          </p:nvPr>
        </p:nvSpPr>
        <p:spPr>
          <a:xfrm>
            <a:off x="1371600" y="2286000"/>
            <a:ext cx="9601200" cy="3873500"/>
          </a:xfrm>
        </p:spPr>
        <p:txBody>
          <a:bodyPr>
            <a:normAutofit fontScale="92500" lnSpcReduction="20000"/>
          </a:bodyPr>
          <a:lstStyle/>
          <a:p>
            <a:r>
              <a:rPr lang="en-US" dirty="0" smtClean="0">
                <a:hlinkClick r:id="rId2"/>
              </a:rPr>
              <a:t>Introduction</a:t>
            </a:r>
            <a:endParaRPr lang="en-US" dirty="0" smtClean="0"/>
          </a:p>
          <a:p>
            <a:pPr lvl="1"/>
            <a:r>
              <a:rPr lang="en-US" dirty="0" smtClean="0"/>
              <a:t>Built on </a:t>
            </a:r>
            <a:r>
              <a:rPr lang="en-US" dirty="0" err="1" smtClean="0"/>
              <a:t>Numpy</a:t>
            </a:r>
            <a:r>
              <a:rPr lang="en-US" dirty="0" smtClean="0"/>
              <a:t>, </a:t>
            </a:r>
            <a:r>
              <a:rPr lang="en-US" dirty="0" err="1" smtClean="0"/>
              <a:t>SciPy</a:t>
            </a:r>
            <a:r>
              <a:rPr lang="en-US" dirty="0" smtClean="0"/>
              <a:t>, </a:t>
            </a:r>
            <a:r>
              <a:rPr lang="en-US" dirty="0" err="1" smtClean="0"/>
              <a:t>Matplotlib</a:t>
            </a:r>
            <a:endParaRPr lang="en-US" dirty="0" smtClean="0"/>
          </a:p>
          <a:p>
            <a:pPr lvl="1"/>
            <a:r>
              <a:rPr lang="en-US" dirty="0" err="1" smtClean="0"/>
              <a:t>Blackbox</a:t>
            </a:r>
            <a:r>
              <a:rPr lang="en-US" dirty="0" smtClean="0"/>
              <a:t> approach: user-friendly APIs to quickly perform data mining tasks without much programming</a:t>
            </a:r>
          </a:p>
          <a:p>
            <a:pPr lvl="1"/>
            <a:r>
              <a:rPr lang="en-US" dirty="0" smtClean="0"/>
              <a:t>Machine learning algorithms </a:t>
            </a:r>
          </a:p>
          <a:p>
            <a:pPr lvl="1"/>
            <a:r>
              <a:rPr lang="en-US" dirty="0" smtClean="0"/>
              <a:t>Other essential data processing functions </a:t>
            </a:r>
          </a:p>
          <a:p>
            <a:pPr lvl="2"/>
            <a:r>
              <a:rPr lang="en-US" dirty="0" smtClean="0"/>
              <a:t>Preprocessing, feature extraction</a:t>
            </a:r>
          </a:p>
          <a:p>
            <a:pPr lvl="2"/>
            <a:r>
              <a:rPr lang="en-US" dirty="0" smtClean="0"/>
              <a:t>Dimension reduction </a:t>
            </a:r>
          </a:p>
          <a:p>
            <a:pPr lvl="2"/>
            <a:r>
              <a:rPr lang="en-US" dirty="0" smtClean="0"/>
              <a:t>Parameter search and model selection </a:t>
            </a:r>
            <a:endParaRPr lang="en-US" dirty="0" smtClean="0"/>
          </a:p>
          <a:p>
            <a:r>
              <a:rPr lang="en-US" dirty="0" smtClean="0"/>
              <a:t>Limitation</a:t>
            </a:r>
          </a:p>
          <a:p>
            <a:pPr lvl="1"/>
            <a:r>
              <a:rPr lang="en-US" dirty="0" smtClean="0"/>
              <a:t>GPU</a:t>
            </a:r>
          </a:p>
          <a:p>
            <a:pPr lvl="1"/>
            <a:r>
              <a:rPr lang="en-US" dirty="0" smtClean="0"/>
              <a:t>Deep learning  </a:t>
            </a:r>
            <a:endParaRPr lang="en-US" dirty="0"/>
          </a:p>
        </p:txBody>
      </p:sp>
    </p:spTree>
    <p:extLst>
      <p:ext uri="{BB962C8B-B14F-4D97-AF65-F5344CB8AC3E}">
        <p14:creationId xmlns:p14="http://schemas.microsoft.com/office/powerpoint/2010/main" val="320277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Scikit</a:t>
            </a:r>
            <a:r>
              <a:rPr lang="en-US" dirty="0" smtClean="0"/>
              <a:t>-learn: Basic Steps</a:t>
            </a:r>
            <a:endParaRPr lang="en-US" dirty="0"/>
          </a:p>
        </p:txBody>
      </p:sp>
      <p:sp>
        <p:nvSpPr>
          <p:cNvPr id="3" name="Content Placeholder 2"/>
          <p:cNvSpPr>
            <a:spLocks noGrp="1"/>
          </p:cNvSpPr>
          <p:nvPr>
            <p:ph idx="1"/>
          </p:nvPr>
        </p:nvSpPr>
        <p:spPr>
          <a:xfrm>
            <a:off x="1371600" y="1968500"/>
            <a:ext cx="9601200" cy="3898900"/>
          </a:xfrm>
        </p:spPr>
        <p:txBody>
          <a:bodyPr>
            <a:normAutofit fontScale="92500" lnSpcReduction="20000"/>
          </a:bodyPr>
          <a:lstStyle/>
          <a:p>
            <a:r>
              <a:rPr lang="en-US" dirty="0" smtClean="0"/>
              <a:t>1. Load and clean dataset </a:t>
            </a:r>
          </a:p>
          <a:p>
            <a:r>
              <a:rPr lang="en-US" dirty="0" smtClean="0"/>
              <a:t>2. Split data into </a:t>
            </a:r>
            <a:r>
              <a:rPr lang="en-US" dirty="0" err="1" smtClean="0"/>
              <a:t>X_train</a:t>
            </a:r>
            <a:r>
              <a:rPr lang="en-US" dirty="0" smtClean="0"/>
              <a:t>, </a:t>
            </a:r>
            <a:r>
              <a:rPr lang="en-US" dirty="0" err="1" smtClean="0"/>
              <a:t>X_test</a:t>
            </a:r>
            <a:r>
              <a:rPr lang="en-US" dirty="0" smtClean="0"/>
              <a:t>, </a:t>
            </a:r>
            <a:r>
              <a:rPr lang="en-US" dirty="0" err="1" smtClean="0"/>
              <a:t>y_train</a:t>
            </a:r>
            <a:r>
              <a:rPr lang="en-US" dirty="0" smtClean="0"/>
              <a:t>, </a:t>
            </a:r>
            <a:r>
              <a:rPr lang="en-US" dirty="0" err="1" smtClean="0"/>
              <a:t>y_test</a:t>
            </a:r>
            <a:endParaRPr lang="en-US" dirty="0" smtClean="0"/>
          </a:p>
          <a:p>
            <a:r>
              <a:rPr lang="en-US" dirty="0" smtClean="0"/>
              <a:t>3. Create a machine learning model</a:t>
            </a:r>
          </a:p>
          <a:p>
            <a:pPr lvl="1"/>
            <a:r>
              <a:rPr lang="en-US" dirty="0" smtClean="0"/>
              <a:t>from </a:t>
            </a:r>
            <a:r>
              <a:rPr lang="en-US" dirty="0" err="1" smtClean="0"/>
              <a:t>sklearn</a:t>
            </a:r>
            <a:r>
              <a:rPr lang="en-US" dirty="0" smtClean="0"/>
              <a:t> import neighbors </a:t>
            </a:r>
          </a:p>
          <a:p>
            <a:pPr lvl="1"/>
            <a:r>
              <a:rPr lang="en-US" dirty="0" smtClean="0"/>
              <a:t>model = </a:t>
            </a:r>
            <a:r>
              <a:rPr lang="en-US" dirty="0" err="1" smtClean="0"/>
              <a:t>neighbors.KNeighborsClassifier</a:t>
            </a:r>
            <a:r>
              <a:rPr lang="en-US" dirty="0" smtClean="0"/>
              <a:t>(</a:t>
            </a:r>
            <a:r>
              <a:rPr lang="en-US" dirty="0" err="1" smtClean="0"/>
              <a:t>n_neighbors</a:t>
            </a:r>
            <a:r>
              <a:rPr lang="en-US" dirty="0" smtClean="0"/>
              <a:t>=3)</a:t>
            </a:r>
          </a:p>
          <a:p>
            <a:r>
              <a:rPr lang="en-US" dirty="0" smtClean="0"/>
              <a:t>4. Train the model using .fit(</a:t>
            </a:r>
            <a:r>
              <a:rPr lang="en-US" dirty="0" err="1" smtClean="0"/>
              <a:t>X_train</a:t>
            </a:r>
            <a:r>
              <a:rPr lang="en-US" dirty="0" smtClean="0"/>
              <a:t>, </a:t>
            </a:r>
            <a:r>
              <a:rPr lang="en-US" dirty="0" err="1" smtClean="0"/>
              <a:t>y_train</a:t>
            </a:r>
            <a:r>
              <a:rPr lang="en-US" dirty="0" smtClean="0"/>
              <a:t>)</a:t>
            </a:r>
          </a:p>
          <a:p>
            <a:r>
              <a:rPr lang="en-US" dirty="0" smtClean="0"/>
              <a:t>5. Predict using .predict(</a:t>
            </a:r>
            <a:r>
              <a:rPr lang="en-US" dirty="0" err="1" smtClean="0"/>
              <a:t>X_test</a:t>
            </a:r>
            <a:r>
              <a:rPr lang="en-US" dirty="0" smtClean="0"/>
              <a:t>)</a:t>
            </a:r>
          </a:p>
          <a:p>
            <a:r>
              <a:rPr lang="en-US" dirty="0" smtClean="0"/>
              <a:t>6. </a:t>
            </a:r>
            <a:r>
              <a:rPr lang="en-US" dirty="0"/>
              <a:t>M</a:t>
            </a:r>
            <a:r>
              <a:rPr lang="en-US" dirty="0" smtClean="0"/>
              <a:t>odel evaluation </a:t>
            </a:r>
          </a:p>
          <a:p>
            <a:pPr lvl="1"/>
            <a:r>
              <a:rPr lang="en-US" dirty="0" smtClean="0"/>
              <a:t>.score(</a:t>
            </a:r>
            <a:r>
              <a:rPr lang="en-US" dirty="0" err="1" smtClean="0"/>
              <a:t>y_train</a:t>
            </a:r>
            <a:r>
              <a:rPr lang="en-US" dirty="0" smtClean="0"/>
              <a:t>, </a:t>
            </a:r>
            <a:r>
              <a:rPr lang="en-US" dirty="0" err="1" smtClean="0"/>
              <a:t>y_test</a:t>
            </a:r>
            <a:r>
              <a:rPr lang="en-US" dirty="0" smtClean="0"/>
              <a:t>)  	# accuracy</a:t>
            </a:r>
          </a:p>
          <a:p>
            <a:pPr lvl="1"/>
            <a:r>
              <a:rPr lang="en-US" dirty="0" smtClean="0"/>
              <a:t>.report  			# metrics report</a:t>
            </a:r>
          </a:p>
          <a:p>
            <a:pPr lvl="1"/>
            <a:r>
              <a:rPr lang="en-US" dirty="0" smtClean="0"/>
              <a:t>.confusion 		# </a:t>
            </a:r>
            <a:r>
              <a:rPr lang="en-US" dirty="0"/>
              <a:t>c</a:t>
            </a:r>
            <a:r>
              <a:rPr lang="en-US" dirty="0" smtClean="0"/>
              <a:t>onfusion matrix</a:t>
            </a:r>
            <a:endParaRPr lang="en-US" dirty="0"/>
          </a:p>
        </p:txBody>
      </p:sp>
    </p:spTree>
    <p:extLst>
      <p:ext uri="{BB962C8B-B14F-4D97-AF65-F5344CB8AC3E}">
        <p14:creationId xmlns:p14="http://schemas.microsoft.com/office/powerpoint/2010/main" val="153735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Hands Dirty</a:t>
            </a:r>
            <a:endParaRPr lang="en-US" dirty="0"/>
          </a:p>
        </p:txBody>
      </p:sp>
      <p:sp>
        <p:nvSpPr>
          <p:cNvPr id="3" name="Content Placeholder 2"/>
          <p:cNvSpPr>
            <a:spLocks noGrp="1"/>
          </p:cNvSpPr>
          <p:nvPr>
            <p:ph idx="1"/>
          </p:nvPr>
        </p:nvSpPr>
        <p:spPr/>
        <p:txBody>
          <a:bodyPr/>
          <a:lstStyle/>
          <a:p>
            <a:r>
              <a:rPr lang="en-US" dirty="0" smtClean="0"/>
              <a:t>5_SKlearn_MNIST.ipynb </a:t>
            </a:r>
          </a:p>
          <a:p>
            <a:pPr lvl="1"/>
            <a:r>
              <a:rPr lang="en-US" dirty="0" smtClean="0"/>
              <a:t>A quick test run on a small dataset </a:t>
            </a:r>
          </a:p>
          <a:p>
            <a:pPr lvl="1"/>
            <a:r>
              <a:rPr lang="en-US" dirty="0" smtClean="0"/>
              <a:t>Understand </a:t>
            </a:r>
            <a:r>
              <a:rPr lang="en-US" dirty="0" err="1" smtClean="0"/>
              <a:t>Scikit</a:t>
            </a:r>
            <a:r>
              <a:rPr lang="en-US" dirty="0" smtClean="0"/>
              <a:t>-learn user manual and </a:t>
            </a:r>
            <a:r>
              <a:rPr lang="en-US" dirty="0" smtClean="0">
                <a:hlinkClick r:id="rId3"/>
              </a:rPr>
              <a:t>examples</a:t>
            </a:r>
            <a:r>
              <a:rPr lang="en-US" dirty="0" smtClean="0"/>
              <a:t> </a:t>
            </a:r>
          </a:p>
          <a:p>
            <a:pPr lvl="1"/>
            <a:endParaRPr lang="en-US" dirty="0"/>
          </a:p>
        </p:txBody>
      </p:sp>
    </p:spTree>
    <p:extLst>
      <p:ext uri="{BB962C8B-B14F-4D97-AF65-F5344CB8AC3E}">
        <p14:creationId xmlns:p14="http://schemas.microsoft.com/office/powerpoint/2010/main" val="22156857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CB4C-B5E1-4756-815D-BC6EC8E787FB}"/>
              </a:ext>
            </a:extLst>
          </p:cNvPr>
          <p:cNvSpPr>
            <a:spLocks noGrp="1"/>
          </p:cNvSpPr>
          <p:nvPr>
            <p:ph type="title"/>
          </p:nvPr>
        </p:nvSpPr>
        <p:spPr/>
        <p:txBody>
          <a:bodyPr/>
          <a:lstStyle/>
          <a:p>
            <a:r>
              <a:rPr lang="en-US" dirty="0" smtClean="0"/>
              <a:t>Lecture</a:t>
            </a:r>
            <a:r>
              <a:rPr lang="en-US" dirty="0" smtClean="0"/>
              <a:t/>
            </a:r>
            <a:br>
              <a:rPr lang="en-US" dirty="0" smtClean="0"/>
            </a:br>
            <a:r>
              <a:rPr lang="en-US" dirty="0" smtClean="0"/>
              <a:t>Milestones </a:t>
            </a:r>
            <a:endParaRPr lang="ru-RU" dirty="0"/>
          </a:p>
        </p:txBody>
      </p:sp>
      <p:sp>
        <p:nvSpPr>
          <p:cNvPr id="6" name="Text Placeholder 5">
            <a:extLst>
              <a:ext uri="{FF2B5EF4-FFF2-40B4-BE49-F238E27FC236}">
                <a16:creationId xmlns:a16="http://schemas.microsoft.com/office/drawing/2014/main" id="{BCD4784F-41FE-47AC-B617-00EA570D30E9}"/>
              </a:ext>
            </a:extLst>
          </p:cNvPr>
          <p:cNvSpPr>
            <a:spLocks noGrp="1"/>
          </p:cNvSpPr>
          <p:nvPr>
            <p:ph type="body" sz="quarter" idx="13"/>
          </p:nvPr>
        </p:nvSpPr>
        <p:spPr>
          <a:xfrm>
            <a:off x="461963" y="3587769"/>
            <a:ext cx="1951037" cy="339430"/>
          </a:xfrm>
        </p:spPr>
        <p:txBody>
          <a:bodyPr>
            <a:normAutofit/>
          </a:bodyPr>
          <a:lstStyle/>
          <a:p>
            <a:r>
              <a:rPr lang="en-US" dirty="0" smtClean="0"/>
              <a:t>	</a:t>
            </a:r>
            <a:endParaRPr lang="ru-RU" dirty="0"/>
          </a:p>
        </p:txBody>
      </p:sp>
      <p:sp>
        <p:nvSpPr>
          <p:cNvPr id="47" name="Text Placeholder 46">
            <a:extLst>
              <a:ext uri="{FF2B5EF4-FFF2-40B4-BE49-F238E27FC236}">
                <a16:creationId xmlns:a16="http://schemas.microsoft.com/office/drawing/2014/main" id="{AB47DC31-EE68-48D8-9468-C2B842A23804}"/>
              </a:ext>
            </a:extLst>
          </p:cNvPr>
          <p:cNvSpPr>
            <a:spLocks noGrp="1"/>
          </p:cNvSpPr>
          <p:nvPr>
            <p:ph type="body" sz="quarter" idx="57"/>
          </p:nvPr>
        </p:nvSpPr>
        <p:spPr>
          <a:xfrm>
            <a:off x="1543132" y="101600"/>
            <a:ext cx="2235134" cy="2106724"/>
          </a:xfrm>
        </p:spPr>
        <p:txBody>
          <a:bodyPr>
            <a:normAutofit/>
          </a:bodyPr>
          <a:lstStyle/>
          <a:p>
            <a:r>
              <a:rPr lang="en-US" dirty="0" smtClean="0"/>
              <a:t>Background</a:t>
            </a:r>
            <a:endParaRPr lang="ru-RU" dirty="0"/>
          </a:p>
        </p:txBody>
      </p:sp>
      <p:sp>
        <p:nvSpPr>
          <p:cNvPr id="8" name="Text Placeholder 7">
            <a:extLst>
              <a:ext uri="{FF2B5EF4-FFF2-40B4-BE49-F238E27FC236}">
                <a16:creationId xmlns:a16="http://schemas.microsoft.com/office/drawing/2014/main" id="{80A9E837-1CF3-4923-8E30-94AB8B4C216B}"/>
              </a:ext>
            </a:extLst>
          </p:cNvPr>
          <p:cNvSpPr>
            <a:spLocks noGrp="1"/>
          </p:cNvSpPr>
          <p:nvPr>
            <p:ph type="body" sz="quarter" idx="15"/>
          </p:nvPr>
        </p:nvSpPr>
        <p:spPr>
          <a:xfrm>
            <a:off x="4414968" y="816625"/>
            <a:ext cx="1044000" cy="1071355"/>
          </a:xfrm>
        </p:spPr>
        <p:txBody>
          <a:bodyPr>
            <a:normAutofit/>
          </a:bodyPr>
          <a:lstStyle/>
          <a:p>
            <a:r>
              <a:rPr lang="en-US" sz="1400" dirty="0" smtClean="0"/>
              <a:t>Data Science</a:t>
            </a:r>
            <a:endParaRPr lang="ru-RU" sz="1400" dirty="0"/>
          </a:p>
        </p:txBody>
      </p:sp>
      <p:sp>
        <p:nvSpPr>
          <p:cNvPr id="21" name="Text Placeholder 20">
            <a:extLst>
              <a:ext uri="{FF2B5EF4-FFF2-40B4-BE49-F238E27FC236}">
                <a16:creationId xmlns:a16="http://schemas.microsoft.com/office/drawing/2014/main" id="{954842DC-5569-4421-BEE9-EC5D80DF6E5C}"/>
              </a:ext>
            </a:extLst>
          </p:cNvPr>
          <p:cNvSpPr>
            <a:spLocks noGrp="1"/>
          </p:cNvSpPr>
          <p:nvPr>
            <p:ph type="body" sz="quarter" idx="32"/>
          </p:nvPr>
        </p:nvSpPr>
        <p:spPr/>
        <p:txBody>
          <a:bodyPr>
            <a:normAutofit lnSpcReduction="10000"/>
          </a:bodyPr>
          <a:lstStyle/>
          <a:p>
            <a:r>
              <a:rPr lang="en-US" dirty="0" smtClean="0"/>
              <a:t>Data Science</a:t>
            </a:r>
            <a:endParaRPr lang="ru-RU" dirty="0"/>
          </a:p>
        </p:txBody>
      </p:sp>
      <p:sp>
        <p:nvSpPr>
          <p:cNvPr id="11" name="Text Placeholder 10">
            <a:extLst>
              <a:ext uri="{FF2B5EF4-FFF2-40B4-BE49-F238E27FC236}">
                <a16:creationId xmlns:a16="http://schemas.microsoft.com/office/drawing/2014/main" id="{3E894C19-9FAB-43B1-85B9-CB0B890E7C0D}"/>
              </a:ext>
            </a:extLst>
          </p:cNvPr>
          <p:cNvSpPr>
            <a:spLocks noGrp="1"/>
          </p:cNvSpPr>
          <p:nvPr>
            <p:ph type="body" sz="quarter" idx="17"/>
          </p:nvPr>
        </p:nvSpPr>
        <p:spPr/>
        <p:txBody>
          <a:bodyPr>
            <a:noAutofit/>
          </a:bodyPr>
          <a:lstStyle/>
          <a:p>
            <a:endParaRPr lang="ru-RU" sz="1400" dirty="0"/>
          </a:p>
        </p:txBody>
      </p:sp>
      <p:sp>
        <p:nvSpPr>
          <p:cNvPr id="23" name="Text Placeholder 22">
            <a:extLst>
              <a:ext uri="{FF2B5EF4-FFF2-40B4-BE49-F238E27FC236}">
                <a16:creationId xmlns:a16="http://schemas.microsoft.com/office/drawing/2014/main" id="{6368F96B-C4DE-44C0-B817-D7856E67522E}"/>
              </a:ext>
            </a:extLst>
          </p:cNvPr>
          <p:cNvSpPr>
            <a:spLocks noGrp="1"/>
          </p:cNvSpPr>
          <p:nvPr>
            <p:ph type="body" sz="quarter" idx="34"/>
          </p:nvPr>
        </p:nvSpPr>
        <p:spPr/>
        <p:txBody>
          <a:bodyPr>
            <a:normAutofit lnSpcReduction="10000"/>
          </a:bodyPr>
          <a:lstStyle/>
          <a:p>
            <a:r>
              <a:rPr lang="en-US" dirty="0" smtClean="0"/>
              <a:t>Machine Learning</a:t>
            </a:r>
            <a:endParaRPr lang="ru-RU" dirty="0"/>
          </a:p>
        </p:txBody>
      </p:sp>
      <p:sp>
        <p:nvSpPr>
          <p:cNvPr id="10" name="Text Placeholder 9">
            <a:extLst>
              <a:ext uri="{FF2B5EF4-FFF2-40B4-BE49-F238E27FC236}">
                <a16:creationId xmlns:a16="http://schemas.microsoft.com/office/drawing/2014/main" id="{B71962F0-0A0F-4FC2-9E69-6265A830C45E}"/>
              </a:ext>
            </a:extLst>
          </p:cNvPr>
          <p:cNvSpPr>
            <a:spLocks noGrp="1"/>
          </p:cNvSpPr>
          <p:nvPr>
            <p:ph type="body" sz="quarter" idx="18"/>
          </p:nvPr>
        </p:nvSpPr>
        <p:spPr/>
        <p:txBody>
          <a:bodyPr>
            <a:normAutofit/>
          </a:bodyPr>
          <a:lstStyle/>
          <a:p>
            <a:r>
              <a:rPr lang="en-US" sz="1400" dirty="0" smtClean="0"/>
              <a:t>Python</a:t>
            </a:r>
            <a:endParaRPr lang="ru-RU" sz="1400" dirty="0"/>
          </a:p>
        </p:txBody>
      </p:sp>
      <p:sp>
        <p:nvSpPr>
          <p:cNvPr id="25" name="Text Placeholder 24">
            <a:extLst>
              <a:ext uri="{FF2B5EF4-FFF2-40B4-BE49-F238E27FC236}">
                <a16:creationId xmlns:a16="http://schemas.microsoft.com/office/drawing/2014/main" id="{2B193253-F94A-4164-AE5D-6B3931AE17CC}"/>
              </a:ext>
            </a:extLst>
          </p:cNvPr>
          <p:cNvSpPr>
            <a:spLocks noGrp="1"/>
          </p:cNvSpPr>
          <p:nvPr>
            <p:ph type="body" sz="quarter" idx="36"/>
          </p:nvPr>
        </p:nvSpPr>
        <p:spPr/>
        <p:txBody>
          <a:bodyPr>
            <a:normAutofit lnSpcReduction="10000"/>
          </a:bodyPr>
          <a:lstStyle/>
          <a:p>
            <a:r>
              <a:rPr lang="en-US" dirty="0" smtClean="0"/>
              <a:t>Languages</a:t>
            </a:r>
            <a:endParaRPr lang="ru-RU" dirty="0"/>
          </a:p>
        </p:txBody>
      </p:sp>
      <p:sp>
        <p:nvSpPr>
          <p:cNvPr id="9" name="Text Placeholder 8">
            <a:extLst>
              <a:ext uri="{FF2B5EF4-FFF2-40B4-BE49-F238E27FC236}">
                <a16:creationId xmlns:a16="http://schemas.microsoft.com/office/drawing/2014/main" id="{106E260A-6B73-4483-8F8B-5B22E648BFDF}"/>
              </a:ext>
            </a:extLst>
          </p:cNvPr>
          <p:cNvSpPr>
            <a:spLocks noGrp="1"/>
          </p:cNvSpPr>
          <p:nvPr>
            <p:ph type="body" sz="quarter" idx="16"/>
          </p:nvPr>
        </p:nvSpPr>
        <p:spPr>
          <a:xfrm>
            <a:off x="8447472" y="838907"/>
            <a:ext cx="1141028" cy="1049073"/>
          </a:xfrm>
        </p:spPr>
        <p:txBody>
          <a:bodyPr>
            <a:normAutofit/>
          </a:bodyPr>
          <a:lstStyle/>
          <a:p>
            <a:endParaRPr lang="ru-RU" sz="1400" dirty="0"/>
          </a:p>
        </p:txBody>
      </p:sp>
      <p:sp>
        <p:nvSpPr>
          <p:cNvPr id="27" name="Text Placeholder 26">
            <a:extLst>
              <a:ext uri="{FF2B5EF4-FFF2-40B4-BE49-F238E27FC236}">
                <a16:creationId xmlns:a16="http://schemas.microsoft.com/office/drawing/2014/main" id="{84F2613F-DCC0-4A1F-9B48-C279DDE0C201}"/>
              </a:ext>
            </a:extLst>
          </p:cNvPr>
          <p:cNvSpPr>
            <a:spLocks noGrp="1"/>
          </p:cNvSpPr>
          <p:nvPr>
            <p:ph type="body" sz="quarter" idx="38"/>
          </p:nvPr>
        </p:nvSpPr>
        <p:spPr/>
        <p:txBody>
          <a:bodyPr>
            <a:normAutofit lnSpcReduction="10000"/>
          </a:bodyPr>
          <a:lstStyle/>
          <a:p>
            <a:r>
              <a:rPr lang="en-US" dirty="0" smtClean="0"/>
              <a:t>Frameworks</a:t>
            </a:r>
            <a:endParaRPr lang="ru-RU" dirty="0"/>
          </a:p>
        </p:txBody>
      </p:sp>
      <p:sp>
        <p:nvSpPr>
          <p:cNvPr id="19" name="Text Placeholder 18">
            <a:extLst>
              <a:ext uri="{FF2B5EF4-FFF2-40B4-BE49-F238E27FC236}">
                <a16:creationId xmlns:a16="http://schemas.microsoft.com/office/drawing/2014/main" id="{9747846D-FA06-4686-A47D-5A668FD95FE0}"/>
              </a:ext>
            </a:extLst>
          </p:cNvPr>
          <p:cNvSpPr>
            <a:spLocks noGrp="1"/>
          </p:cNvSpPr>
          <p:nvPr>
            <p:ph type="body" sz="quarter" idx="28"/>
          </p:nvPr>
        </p:nvSpPr>
        <p:spPr>
          <a:xfrm>
            <a:off x="9831299" y="2208324"/>
            <a:ext cx="2262040" cy="2231840"/>
          </a:xfrm>
        </p:spPr>
        <p:txBody>
          <a:bodyPr/>
          <a:lstStyle/>
          <a:p>
            <a:r>
              <a:rPr lang="en-US" dirty="0" smtClean="0"/>
              <a:t>APIs</a:t>
            </a:r>
            <a:endParaRPr lang="ru-RU" dirty="0"/>
          </a:p>
        </p:txBody>
      </p:sp>
      <p:sp>
        <p:nvSpPr>
          <p:cNvPr id="13" name="Text Placeholder 12">
            <a:extLst>
              <a:ext uri="{FF2B5EF4-FFF2-40B4-BE49-F238E27FC236}">
                <a16:creationId xmlns:a16="http://schemas.microsoft.com/office/drawing/2014/main" id="{04306A44-50E7-4C10-ABF1-71CE55A094F5}"/>
              </a:ext>
            </a:extLst>
          </p:cNvPr>
          <p:cNvSpPr>
            <a:spLocks noGrp="1"/>
          </p:cNvSpPr>
          <p:nvPr>
            <p:ph type="body" sz="quarter" idx="20"/>
          </p:nvPr>
        </p:nvSpPr>
        <p:spPr/>
        <p:txBody>
          <a:bodyPr/>
          <a:lstStyle/>
          <a:p>
            <a:r>
              <a:rPr lang="en-US" dirty="0"/>
              <a:t>Q</a:t>
            </a:r>
            <a:r>
              <a:rPr lang="ru-RU" dirty="0"/>
              <a:t>1</a:t>
            </a:r>
          </a:p>
        </p:txBody>
      </p:sp>
      <p:sp>
        <p:nvSpPr>
          <p:cNvPr id="35" name="Text Placeholder 34">
            <a:extLst>
              <a:ext uri="{FF2B5EF4-FFF2-40B4-BE49-F238E27FC236}">
                <a16:creationId xmlns:a16="http://schemas.microsoft.com/office/drawing/2014/main" id="{25D376EC-609C-46F1-A4A6-22B3BCBA9777}"/>
              </a:ext>
            </a:extLst>
          </p:cNvPr>
          <p:cNvSpPr>
            <a:spLocks noGrp="1"/>
          </p:cNvSpPr>
          <p:nvPr>
            <p:ph type="body" sz="quarter" idx="46"/>
          </p:nvPr>
        </p:nvSpPr>
        <p:spPr/>
        <p:txBody>
          <a:bodyPr>
            <a:normAutofit lnSpcReduction="10000"/>
          </a:bodyPr>
          <a:lstStyle/>
          <a:p>
            <a:r>
              <a:rPr lang="en-US" dirty="0" smtClean="0"/>
              <a:t>Statistics and Math</a:t>
            </a:r>
            <a:endParaRPr lang="ru-RU" dirty="0"/>
          </a:p>
        </p:txBody>
      </p:sp>
      <p:sp>
        <p:nvSpPr>
          <p:cNvPr id="14" name="Text Placeholder 13">
            <a:extLst>
              <a:ext uri="{FF2B5EF4-FFF2-40B4-BE49-F238E27FC236}">
                <a16:creationId xmlns:a16="http://schemas.microsoft.com/office/drawing/2014/main" id="{18BD9AA2-DFE1-412D-BB95-7989BA1E6039}"/>
              </a:ext>
            </a:extLst>
          </p:cNvPr>
          <p:cNvSpPr>
            <a:spLocks noGrp="1"/>
          </p:cNvSpPr>
          <p:nvPr>
            <p:ph type="body" sz="quarter" idx="21"/>
          </p:nvPr>
        </p:nvSpPr>
        <p:spPr/>
        <p:txBody>
          <a:bodyPr/>
          <a:lstStyle/>
          <a:p>
            <a:r>
              <a:rPr lang="en-US"/>
              <a:t>Q</a:t>
            </a:r>
            <a:r>
              <a:rPr lang="ru-RU"/>
              <a:t>2</a:t>
            </a:r>
            <a:endParaRPr lang="ru-RU" dirty="0"/>
          </a:p>
        </p:txBody>
      </p:sp>
      <p:sp>
        <p:nvSpPr>
          <p:cNvPr id="31" name="Text Placeholder 30">
            <a:extLst>
              <a:ext uri="{FF2B5EF4-FFF2-40B4-BE49-F238E27FC236}">
                <a16:creationId xmlns:a16="http://schemas.microsoft.com/office/drawing/2014/main" id="{BB5D9C5D-1FCA-4D88-ADCB-481D203B8465}"/>
              </a:ext>
            </a:extLst>
          </p:cNvPr>
          <p:cNvSpPr>
            <a:spLocks noGrp="1"/>
          </p:cNvSpPr>
          <p:nvPr>
            <p:ph type="body" sz="quarter" idx="42"/>
          </p:nvPr>
        </p:nvSpPr>
        <p:spPr/>
        <p:txBody>
          <a:bodyPr>
            <a:normAutofit lnSpcReduction="10000"/>
          </a:bodyPr>
          <a:lstStyle/>
          <a:p>
            <a:r>
              <a:rPr lang="en-US" dirty="0" smtClean="0"/>
              <a:t>Data Processing</a:t>
            </a:r>
            <a:endParaRPr lang="ru-RU" dirty="0"/>
          </a:p>
        </p:txBody>
      </p:sp>
      <p:sp>
        <p:nvSpPr>
          <p:cNvPr id="15" name="Text Placeholder 14">
            <a:extLst>
              <a:ext uri="{FF2B5EF4-FFF2-40B4-BE49-F238E27FC236}">
                <a16:creationId xmlns:a16="http://schemas.microsoft.com/office/drawing/2014/main" id="{CDDFF132-912B-4B2B-B3E5-D1AB199B58C1}"/>
              </a:ext>
            </a:extLst>
          </p:cNvPr>
          <p:cNvSpPr>
            <a:spLocks noGrp="1"/>
          </p:cNvSpPr>
          <p:nvPr>
            <p:ph type="body" sz="quarter" idx="22"/>
          </p:nvPr>
        </p:nvSpPr>
        <p:spPr/>
        <p:txBody>
          <a:bodyPr/>
          <a:lstStyle/>
          <a:p>
            <a:r>
              <a:rPr lang="en-US"/>
              <a:t>Q</a:t>
            </a:r>
            <a:r>
              <a:rPr lang="ru-RU"/>
              <a:t>3</a:t>
            </a:r>
            <a:endParaRPr lang="ru-RU" dirty="0"/>
          </a:p>
        </p:txBody>
      </p:sp>
      <p:sp>
        <p:nvSpPr>
          <p:cNvPr id="33" name="Text Placeholder 32">
            <a:extLst>
              <a:ext uri="{FF2B5EF4-FFF2-40B4-BE49-F238E27FC236}">
                <a16:creationId xmlns:a16="http://schemas.microsoft.com/office/drawing/2014/main" id="{97AEBAB8-BDEB-4E4A-B443-829D3C340CA6}"/>
              </a:ext>
            </a:extLst>
          </p:cNvPr>
          <p:cNvSpPr>
            <a:spLocks noGrp="1"/>
          </p:cNvSpPr>
          <p:nvPr>
            <p:ph type="body" sz="quarter" idx="44"/>
          </p:nvPr>
        </p:nvSpPr>
        <p:spPr/>
        <p:txBody>
          <a:bodyPr>
            <a:normAutofit lnSpcReduction="10000"/>
          </a:bodyPr>
          <a:lstStyle/>
          <a:p>
            <a:r>
              <a:rPr lang="en-US" dirty="0" smtClean="0"/>
              <a:t>Visualization</a:t>
            </a:r>
            <a:endParaRPr lang="ru-RU" dirty="0"/>
          </a:p>
        </p:txBody>
      </p:sp>
      <p:sp>
        <p:nvSpPr>
          <p:cNvPr id="12" name="Text Placeholder 11">
            <a:extLst>
              <a:ext uri="{FF2B5EF4-FFF2-40B4-BE49-F238E27FC236}">
                <a16:creationId xmlns:a16="http://schemas.microsoft.com/office/drawing/2014/main" id="{0950DBC3-6438-47ED-BA7E-BBD7E08290D1}"/>
              </a:ext>
            </a:extLst>
          </p:cNvPr>
          <p:cNvSpPr>
            <a:spLocks noGrp="1"/>
          </p:cNvSpPr>
          <p:nvPr>
            <p:ph type="body" sz="quarter" idx="19"/>
          </p:nvPr>
        </p:nvSpPr>
        <p:spPr/>
        <p:txBody>
          <a:bodyPr/>
          <a:lstStyle/>
          <a:p>
            <a:r>
              <a:rPr lang="en-US" dirty="0"/>
              <a:t>Q</a:t>
            </a:r>
            <a:r>
              <a:rPr lang="ru-RU" dirty="0"/>
              <a:t>4</a:t>
            </a:r>
          </a:p>
        </p:txBody>
      </p:sp>
      <p:sp>
        <p:nvSpPr>
          <p:cNvPr id="29" name="Text Placeholder 28">
            <a:extLst>
              <a:ext uri="{FF2B5EF4-FFF2-40B4-BE49-F238E27FC236}">
                <a16:creationId xmlns:a16="http://schemas.microsoft.com/office/drawing/2014/main" id="{71435C51-CB8E-41E5-8C00-34ADCC273A32}"/>
              </a:ext>
            </a:extLst>
          </p:cNvPr>
          <p:cNvSpPr>
            <a:spLocks noGrp="1"/>
          </p:cNvSpPr>
          <p:nvPr>
            <p:ph type="body" sz="quarter" idx="40"/>
          </p:nvPr>
        </p:nvSpPr>
        <p:spPr/>
        <p:txBody>
          <a:bodyPr>
            <a:normAutofit lnSpcReduction="10000"/>
          </a:bodyPr>
          <a:lstStyle/>
          <a:p>
            <a:r>
              <a:rPr lang="en-US" dirty="0" smtClean="0"/>
              <a:t>Web Scraping</a:t>
            </a:r>
            <a:endParaRPr lang="ru-RU" dirty="0"/>
          </a:p>
        </p:txBody>
      </p:sp>
      <p:sp>
        <p:nvSpPr>
          <p:cNvPr id="95" name="Text Placeholder 94">
            <a:extLst>
              <a:ext uri="{FF2B5EF4-FFF2-40B4-BE49-F238E27FC236}">
                <a16:creationId xmlns:a16="http://schemas.microsoft.com/office/drawing/2014/main" id="{7C0ECD94-A4CB-4FB7-A7F7-AA32C0ED85DB}"/>
              </a:ext>
            </a:extLst>
          </p:cNvPr>
          <p:cNvSpPr>
            <a:spLocks noGrp="1"/>
          </p:cNvSpPr>
          <p:nvPr>
            <p:ph type="body" sz="quarter" idx="29"/>
          </p:nvPr>
        </p:nvSpPr>
        <p:spPr>
          <a:xfrm>
            <a:off x="1437481" y="4186599"/>
            <a:ext cx="1938260" cy="1934735"/>
          </a:xfrm>
        </p:spPr>
        <p:txBody>
          <a:bodyPr/>
          <a:lstStyle/>
          <a:p>
            <a:r>
              <a:rPr lang="en-US" dirty="0" smtClean="0"/>
              <a:t>Scikit- Learn</a:t>
            </a:r>
            <a:endParaRPr lang="en-US" dirty="0"/>
          </a:p>
        </p:txBody>
      </p:sp>
      <p:sp>
        <p:nvSpPr>
          <p:cNvPr id="16" name="Text Placeholder 15">
            <a:extLst>
              <a:ext uri="{FF2B5EF4-FFF2-40B4-BE49-F238E27FC236}">
                <a16:creationId xmlns:a16="http://schemas.microsoft.com/office/drawing/2014/main" id="{5E0624EF-8210-444B-9BC7-2C144038C2FB}"/>
              </a:ext>
            </a:extLst>
          </p:cNvPr>
          <p:cNvSpPr>
            <a:spLocks noGrp="1"/>
          </p:cNvSpPr>
          <p:nvPr>
            <p:ph type="body" sz="quarter" idx="23"/>
          </p:nvPr>
        </p:nvSpPr>
        <p:spPr/>
        <p:txBody>
          <a:bodyPr/>
          <a:lstStyle/>
          <a:p>
            <a:r>
              <a:rPr lang="en-US" dirty="0"/>
              <a:t>Q</a:t>
            </a:r>
            <a:r>
              <a:rPr lang="ru-RU" dirty="0"/>
              <a:t>1</a:t>
            </a:r>
          </a:p>
        </p:txBody>
      </p:sp>
      <p:sp>
        <p:nvSpPr>
          <p:cNvPr id="37" name="Text Placeholder 36">
            <a:extLst>
              <a:ext uri="{FF2B5EF4-FFF2-40B4-BE49-F238E27FC236}">
                <a16:creationId xmlns:a16="http://schemas.microsoft.com/office/drawing/2014/main" id="{DF4A9D67-1B01-4CF8-AC0D-C7E518691F63}"/>
              </a:ext>
            </a:extLst>
          </p:cNvPr>
          <p:cNvSpPr>
            <a:spLocks noGrp="1"/>
          </p:cNvSpPr>
          <p:nvPr>
            <p:ph type="body" sz="quarter" idx="48"/>
          </p:nvPr>
        </p:nvSpPr>
        <p:spPr/>
        <p:txBody>
          <a:bodyPr>
            <a:normAutofit lnSpcReduction="10000"/>
          </a:bodyPr>
          <a:lstStyle/>
          <a:p>
            <a:r>
              <a:rPr lang="en-US" dirty="0" smtClean="0"/>
              <a:t>ML Models</a:t>
            </a:r>
            <a:endParaRPr lang="ru-RU" dirty="0"/>
          </a:p>
        </p:txBody>
      </p:sp>
      <p:sp>
        <p:nvSpPr>
          <p:cNvPr id="18" name="Text Placeholder 17">
            <a:extLst>
              <a:ext uri="{FF2B5EF4-FFF2-40B4-BE49-F238E27FC236}">
                <a16:creationId xmlns:a16="http://schemas.microsoft.com/office/drawing/2014/main" id="{7073D15E-3E59-4781-BA50-8D741A373A3B}"/>
              </a:ext>
            </a:extLst>
          </p:cNvPr>
          <p:cNvSpPr>
            <a:spLocks noGrp="1"/>
          </p:cNvSpPr>
          <p:nvPr>
            <p:ph type="body" sz="quarter" idx="26"/>
          </p:nvPr>
        </p:nvSpPr>
        <p:spPr/>
        <p:txBody>
          <a:bodyPr/>
          <a:lstStyle/>
          <a:p>
            <a:r>
              <a:rPr lang="en-US"/>
              <a:t>Q</a:t>
            </a:r>
            <a:r>
              <a:rPr lang="ru-RU"/>
              <a:t>2</a:t>
            </a:r>
            <a:endParaRPr lang="ru-RU" dirty="0"/>
          </a:p>
        </p:txBody>
      </p:sp>
      <p:sp>
        <p:nvSpPr>
          <p:cNvPr id="41" name="Text Placeholder 40">
            <a:extLst>
              <a:ext uri="{FF2B5EF4-FFF2-40B4-BE49-F238E27FC236}">
                <a16:creationId xmlns:a16="http://schemas.microsoft.com/office/drawing/2014/main" id="{D183E534-6B6A-4814-BF59-57A6E38C5B02}"/>
              </a:ext>
            </a:extLst>
          </p:cNvPr>
          <p:cNvSpPr>
            <a:spLocks noGrp="1"/>
          </p:cNvSpPr>
          <p:nvPr>
            <p:ph type="body" sz="quarter" idx="52"/>
          </p:nvPr>
        </p:nvSpPr>
        <p:spPr/>
        <p:txBody>
          <a:bodyPr>
            <a:normAutofit lnSpcReduction="10000"/>
          </a:bodyPr>
          <a:lstStyle/>
          <a:p>
            <a:r>
              <a:rPr lang="en-US" dirty="0" smtClean="0"/>
              <a:t>Preprocessing</a:t>
            </a:r>
            <a:endParaRPr lang="ru-RU" dirty="0"/>
          </a:p>
        </p:txBody>
      </p:sp>
      <p:sp>
        <p:nvSpPr>
          <p:cNvPr id="17" name="Text Placeholder 16">
            <a:extLst>
              <a:ext uri="{FF2B5EF4-FFF2-40B4-BE49-F238E27FC236}">
                <a16:creationId xmlns:a16="http://schemas.microsoft.com/office/drawing/2014/main" id="{FACEF7EF-E8CB-4008-A749-3586789460E1}"/>
              </a:ext>
            </a:extLst>
          </p:cNvPr>
          <p:cNvSpPr>
            <a:spLocks noGrp="1"/>
          </p:cNvSpPr>
          <p:nvPr>
            <p:ph type="body" sz="quarter" idx="25"/>
          </p:nvPr>
        </p:nvSpPr>
        <p:spPr/>
        <p:txBody>
          <a:bodyPr/>
          <a:lstStyle/>
          <a:p>
            <a:r>
              <a:rPr lang="en-US"/>
              <a:t>Q</a:t>
            </a:r>
            <a:r>
              <a:rPr lang="ru-RU"/>
              <a:t>3</a:t>
            </a:r>
            <a:endParaRPr lang="ru-RU" dirty="0"/>
          </a:p>
        </p:txBody>
      </p:sp>
      <p:sp>
        <p:nvSpPr>
          <p:cNvPr id="39" name="Text Placeholder 38">
            <a:extLst>
              <a:ext uri="{FF2B5EF4-FFF2-40B4-BE49-F238E27FC236}">
                <a16:creationId xmlns:a16="http://schemas.microsoft.com/office/drawing/2014/main" id="{96FA5D30-6CB0-4EEA-AB74-670C4C1A6E09}"/>
              </a:ext>
            </a:extLst>
          </p:cNvPr>
          <p:cNvSpPr>
            <a:spLocks noGrp="1"/>
          </p:cNvSpPr>
          <p:nvPr>
            <p:ph type="body" sz="quarter" idx="50"/>
          </p:nvPr>
        </p:nvSpPr>
        <p:spPr/>
        <p:txBody>
          <a:bodyPr>
            <a:normAutofit lnSpcReduction="10000"/>
          </a:bodyPr>
          <a:lstStyle/>
          <a:p>
            <a:r>
              <a:rPr lang="en-US" dirty="0" smtClean="0"/>
              <a:t>Train the Model</a:t>
            </a:r>
            <a:endParaRPr lang="ru-RU" dirty="0"/>
          </a:p>
        </p:txBody>
      </p:sp>
      <p:sp>
        <p:nvSpPr>
          <p:cNvPr id="46" name="Text Placeholder 45">
            <a:extLst>
              <a:ext uri="{FF2B5EF4-FFF2-40B4-BE49-F238E27FC236}">
                <a16:creationId xmlns:a16="http://schemas.microsoft.com/office/drawing/2014/main" id="{A15ADFC7-484C-4FB9-A3C1-CDAA545F73FC}"/>
              </a:ext>
            </a:extLst>
          </p:cNvPr>
          <p:cNvSpPr>
            <a:spLocks noGrp="1"/>
          </p:cNvSpPr>
          <p:nvPr>
            <p:ph type="body" sz="quarter" idx="24"/>
          </p:nvPr>
        </p:nvSpPr>
        <p:spPr/>
        <p:txBody>
          <a:bodyPr/>
          <a:lstStyle/>
          <a:p>
            <a:r>
              <a:rPr lang="en-US"/>
              <a:t>Q</a:t>
            </a:r>
            <a:r>
              <a:rPr lang="ru-RU"/>
              <a:t>4</a:t>
            </a:r>
            <a:endParaRPr lang="ru-RU" dirty="0"/>
          </a:p>
        </p:txBody>
      </p:sp>
      <p:sp>
        <p:nvSpPr>
          <p:cNvPr id="43" name="Text Placeholder 42">
            <a:extLst>
              <a:ext uri="{FF2B5EF4-FFF2-40B4-BE49-F238E27FC236}">
                <a16:creationId xmlns:a16="http://schemas.microsoft.com/office/drawing/2014/main" id="{22CF05B5-E92D-4FD2-A21C-956D8E8321A7}"/>
              </a:ext>
            </a:extLst>
          </p:cNvPr>
          <p:cNvSpPr>
            <a:spLocks noGrp="1"/>
          </p:cNvSpPr>
          <p:nvPr>
            <p:ph type="body" sz="quarter" idx="54"/>
          </p:nvPr>
        </p:nvSpPr>
        <p:spPr/>
        <p:txBody>
          <a:bodyPr>
            <a:normAutofit lnSpcReduction="10000"/>
          </a:bodyPr>
          <a:lstStyle/>
          <a:p>
            <a:r>
              <a:rPr lang="en-US" dirty="0" smtClean="0"/>
              <a:t>Model Evaluation</a:t>
            </a:r>
            <a:endParaRPr lang="ru-RU" dirty="0"/>
          </a:p>
        </p:txBody>
      </p:sp>
      <p:sp>
        <p:nvSpPr>
          <p:cNvPr id="48" name="Text Placeholder 47">
            <a:extLst>
              <a:ext uri="{FF2B5EF4-FFF2-40B4-BE49-F238E27FC236}">
                <a16:creationId xmlns:a16="http://schemas.microsoft.com/office/drawing/2014/main" id="{80356F4D-EF6F-4CA4-9F12-1144AB06B635}"/>
              </a:ext>
            </a:extLst>
          </p:cNvPr>
          <p:cNvSpPr>
            <a:spLocks noGrp="1"/>
          </p:cNvSpPr>
          <p:nvPr>
            <p:ph type="body" sz="quarter" idx="58"/>
          </p:nvPr>
        </p:nvSpPr>
        <p:spPr>
          <a:xfrm>
            <a:off x="9855488" y="4622614"/>
            <a:ext cx="1905060" cy="1857218"/>
          </a:xfrm>
        </p:spPr>
        <p:txBody>
          <a:bodyPr/>
          <a:lstStyle/>
          <a:p>
            <a:r>
              <a:rPr lang="en-US" dirty="0" smtClean="0"/>
              <a:t>Hands-On Projects</a:t>
            </a:r>
            <a:endParaRPr lang="ru-RU" dirty="0"/>
          </a:p>
        </p:txBody>
      </p:sp>
      <p:pic>
        <p:nvPicPr>
          <p:cNvPr id="53" name="Picture 52"/>
          <p:cNvPicPr>
            <a:picLocks noChangeAspect="1"/>
          </p:cNvPicPr>
          <p:nvPr/>
        </p:nvPicPr>
        <p:blipFill>
          <a:blip r:embed="rId3"/>
          <a:stretch>
            <a:fillRect/>
          </a:stretch>
        </p:blipFill>
        <p:spPr>
          <a:xfrm>
            <a:off x="4599398" y="1020066"/>
            <a:ext cx="660940" cy="660940"/>
          </a:xfrm>
          <a:prstGeom prst="rect">
            <a:avLst/>
          </a:prstGeom>
        </p:spPr>
      </p:pic>
      <p:pic>
        <p:nvPicPr>
          <p:cNvPr id="54" name="Picture 53"/>
          <p:cNvPicPr>
            <a:picLocks noChangeAspect="1"/>
          </p:cNvPicPr>
          <p:nvPr/>
        </p:nvPicPr>
        <p:blipFill>
          <a:blip r:embed="rId4"/>
          <a:stretch>
            <a:fillRect/>
          </a:stretch>
        </p:blipFill>
        <p:spPr>
          <a:xfrm>
            <a:off x="5955526" y="1056508"/>
            <a:ext cx="667149" cy="667149"/>
          </a:xfrm>
          <a:prstGeom prst="rect">
            <a:avLst/>
          </a:prstGeom>
        </p:spPr>
      </p:pic>
      <p:pic>
        <p:nvPicPr>
          <p:cNvPr id="55" name="Picture 54"/>
          <p:cNvPicPr>
            <a:picLocks noChangeAspect="1"/>
          </p:cNvPicPr>
          <p:nvPr/>
        </p:nvPicPr>
        <p:blipFill>
          <a:blip r:embed="rId5"/>
          <a:stretch>
            <a:fillRect/>
          </a:stretch>
        </p:blipFill>
        <p:spPr>
          <a:xfrm>
            <a:off x="7311300" y="1049267"/>
            <a:ext cx="657360" cy="657360"/>
          </a:xfrm>
          <a:prstGeom prst="rect">
            <a:avLst/>
          </a:prstGeom>
        </p:spPr>
      </p:pic>
      <p:pic>
        <p:nvPicPr>
          <p:cNvPr id="56" name="Picture 55"/>
          <p:cNvPicPr>
            <a:picLocks noChangeAspect="1"/>
          </p:cNvPicPr>
          <p:nvPr/>
        </p:nvPicPr>
        <p:blipFill>
          <a:blip r:embed="rId6"/>
          <a:stretch>
            <a:fillRect/>
          </a:stretch>
        </p:blipFill>
        <p:spPr>
          <a:xfrm>
            <a:off x="8660088" y="1009180"/>
            <a:ext cx="715796" cy="715796"/>
          </a:xfrm>
          <a:prstGeom prst="rect">
            <a:avLst/>
          </a:prstGeom>
        </p:spPr>
      </p:pic>
      <p:pic>
        <p:nvPicPr>
          <p:cNvPr id="57" name="Picture 56"/>
          <p:cNvPicPr>
            <a:picLocks noChangeAspect="1"/>
          </p:cNvPicPr>
          <p:nvPr/>
        </p:nvPicPr>
        <p:blipFill>
          <a:blip r:embed="rId7"/>
          <a:stretch>
            <a:fillRect/>
          </a:stretch>
        </p:blipFill>
        <p:spPr>
          <a:xfrm>
            <a:off x="7295838" y="3101222"/>
            <a:ext cx="672822" cy="672822"/>
          </a:xfrm>
          <a:prstGeom prst="rect">
            <a:avLst/>
          </a:prstGeom>
        </p:spPr>
      </p:pic>
      <p:pic>
        <p:nvPicPr>
          <p:cNvPr id="58" name="Picture 57"/>
          <p:cNvPicPr>
            <a:picLocks noChangeAspect="1"/>
          </p:cNvPicPr>
          <p:nvPr/>
        </p:nvPicPr>
        <p:blipFill>
          <a:blip r:embed="rId8"/>
          <a:stretch>
            <a:fillRect/>
          </a:stretch>
        </p:blipFill>
        <p:spPr>
          <a:xfrm>
            <a:off x="5955526" y="3108949"/>
            <a:ext cx="652938" cy="652938"/>
          </a:xfrm>
          <a:prstGeom prst="rect">
            <a:avLst/>
          </a:prstGeom>
        </p:spPr>
      </p:pic>
      <p:pic>
        <p:nvPicPr>
          <p:cNvPr id="59" name="Picture 58"/>
          <p:cNvPicPr>
            <a:picLocks noChangeAspect="1"/>
          </p:cNvPicPr>
          <p:nvPr/>
        </p:nvPicPr>
        <p:blipFill>
          <a:blip r:embed="rId9"/>
          <a:stretch>
            <a:fillRect/>
          </a:stretch>
        </p:blipFill>
        <p:spPr>
          <a:xfrm>
            <a:off x="8654100" y="3101222"/>
            <a:ext cx="657008" cy="657008"/>
          </a:xfrm>
          <a:prstGeom prst="rect">
            <a:avLst/>
          </a:prstGeom>
        </p:spPr>
      </p:pic>
      <p:pic>
        <p:nvPicPr>
          <p:cNvPr id="60" name="Picture 59"/>
          <p:cNvPicPr>
            <a:picLocks noChangeAspect="1"/>
          </p:cNvPicPr>
          <p:nvPr/>
        </p:nvPicPr>
        <p:blipFill>
          <a:blip r:embed="rId10"/>
          <a:stretch>
            <a:fillRect/>
          </a:stretch>
        </p:blipFill>
        <p:spPr>
          <a:xfrm>
            <a:off x="4639876" y="3101222"/>
            <a:ext cx="644593" cy="644593"/>
          </a:xfrm>
          <a:prstGeom prst="rect">
            <a:avLst/>
          </a:prstGeom>
        </p:spPr>
      </p:pic>
      <p:sp>
        <p:nvSpPr>
          <p:cNvPr id="62" name="Text Placeholder 45">
            <a:extLst>
              <a:ext uri="{FF2B5EF4-FFF2-40B4-BE49-F238E27FC236}">
                <a16:creationId xmlns:a16="http://schemas.microsoft.com/office/drawing/2014/main" id="{A15ADFC7-484C-4FB9-A3C1-CDAA545F73FC}"/>
              </a:ext>
            </a:extLst>
          </p:cNvPr>
          <p:cNvSpPr>
            <a:spLocks noGrp="1"/>
          </p:cNvSpPr>
          <p:nvPr>
            <p:ph type="body" sz="quarter" idx="24"/>
          </p:nvPr>
        </p:nvSpPr>
        <p:spPr>
          <a:xfrm>
            <a:off x="9855488" y="866417"/>
            <a:ext cx="1044000" cy="1044000"/>
          </a:xfrm>
          <a:ln w="8255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a:lstStyle/>
          <a:p>
            <a:r>
              <a:rPr lang="en-US"/>
              <a:t>Q</a:t>
            </a:r>
            <a:r>
              <a:rPr lang="ru-RU"/>
              <a:t>4</a:t>
            </a:r>
            <a:endParaRPr lang="ru-RU" dirty="0"/>
          </a:p>
        </p:txBody>
      </p:sp>
      <p:pic>
        <p:nvPicPr>
          <p:cNvPr id="61" name="Picture 60"/>
          <p:cNvPicPr>
            <a:picLocks noChangeAspect="1"/>
          </p:cNvPicPr>
          <p:nvPr/>
        </p:nvPicPr>
        <p:blipFill>
          <a:blip r:embed="rId11"/>
          <a:stretch>
            <a:fillRect/>
          </a:stretch>
        </p:blipFill>
        <p:spPr>
          <a:xfrm>
            <a:off x="10058401" y="1056508"/>
            <a:ext cx="624498" cy="624498"/>
          </a:xfrm>
          <a:prstGeom prst="rect">
            <a:avLst/>
          </a:prstGeom>
        </p:spPr>
      </p:pic>
      <p:sp>
        <p:nvSpPr>
          <p:cNvPr id="65" name="Text Placeholder 42">
            <a:extLst>
              <a:ext uri="{FF2B5EF4-FFF2-40B4-BE49-F238E27FC236}">
                <a16:creationId xmlns:a16="http://schemas.microsoft.com/office/drawing/2014/main" id="{22CF05B5-E92D-4FD2-A21C-956D8E8321A7}"/>
              </a:ext>
            </a:extLst>
          </p:cNvPr>
          <p:cNvSpPr>
            <a:spLocks noGrp="1"/>
          </p:cNvSpPr>
          <p:nvPr>
            <p:ph type="body" sz="quarter" idx="54"/>
          </p:nvPr>
        </p:nvSpPr>
        <p:spPr>
          <a:xfrm>
            <a:off x="9588500" y="508511"/>
            <a:ext cx="1726129" cy="204276"/>
          </a:xfrm>
        </p:spPr>
        <p:txBody>
          <a:bodyPr>
            <a:normAutofit lnSpcReduction="10000"/>
          </a:bodyPr>
          <a:lstStyle/>
          <a:p>
            <a:r>
              <a:rPr lang="en-US" dirty="0" smtClean="0">
                <a:solidFill>
                  <a:schemeClr val="accent6">
                    <a:lumMod val="50000"/>
                  </a:schemeClr>
                </a:solidFill>
              </a:rPr>
              <a:t>Development</a:t>
            </a:r>
            <a:endParaRPr lang="ru-RU" dirty="0">
              <a:solidFill>
                <a:schemeClr val="accent6">
                  <a:lumMod val="50000"/>
                </a:schemeClr>
              </a:solidFill>
            </a:endParaRPr>
          </a:p>
        </p:txBody>
      </p:sp>
      <p:pic>
        <p:nvPicPr>
          <p:cNvPr id="73" name="Picture 72"/>
          <p:cNvPicPr>
            <a:picLocks noChangeAspect="1"/>
          </p:cNvPicPr>
          <p:nvPr/>
        </p:nvPicPr>
        <p:blipFill>
          <a:blip r:embed="rId12"/>
          <a:stretch>
            <a:fillRect/>
          </a:stretch>
        </p:blipFill>
        <p:spPr>
          <a:xfrm>
            <a:off x="4599398" y="5155053"/>
            <a:ext cx="660940" cy="660940"/>
          </a:xfrm>
          <a:prstGeom prst="rect">
            <a:avLst/>
          </a:prstGeom>
        </p:spPr>
      </p:pic>
      <p:pic>
        <p:nvPicPr>
          <p:cNvPr id="76" name="Picture 75"/>
          <p:cNvPicPr>
            <a:picLocks noChangeAspect="1"/>
          </p:cNvPicPr>
          <p:nvPr/>
        </p:nvPicPr>
        <p:blipFill>
          <a:blip r:embed="rId13"/>
          <a:stretch>
            <a:fillRect/>
          </a:stretch>
        </p:blipFill>
        <p:spPr>
          <a:xfrm>
            <a:off x="5961735" y="5166611"/>
            <a:ext cx="660940" cy="660940"/>
          </a:xfrm>
          <a:prstGeom prst="rect">
            <a:avLst/>
          </a:prstGeom>
        </p:spPr>
      </p:pic>
      <p:pic>
        <p:nvPicPr>
          <p:cNvPr id="77" name="Picture 76"/>
          <p:cNvPicPr>
            <a:picLocks noChangeAspect="1"/>
          </p:cNvPicPr>
          <p:nvPr/>
        </p:nvPicPr>
        <p:blipFill>
          <a:blip r:embed="rId14"/>
          <a:stretch>
            <a:fillRect/>
          </a:stretch>
        </p:blipFill>
        <p:spPr>
          <a:xfrm>
            <a:off x="7310388" y="5153966"/>
            <a:ext cx="673585" cy="673585"/>
          </a:xfrm>
          <a:prstGeom prst="rect">
            <a:avLst/>
          </a:prstGeom>
        </p:spPr>
      </p:pic>
      <p:pic>
        <p:nvPicPr>
          <p:cNvPr id="78" name="Picture 77"/>
          <p:cNvPicPr>
            <a:picLocks noChangeAspect="1"/>
          </p:cNvPicPr>
          <p:nvPr/>
        </p:nvPicPr>
        <p:blipFill>
          <a:blip r:embed="rId15"/>
          <a:stretch>
            <a:fillRect/>
          </a:stretch>
        </p:blipFill>
        <p:spPr>
          <a:xfrm>
            <a:off x="8732785" y="5215979"/>
            <a:ext cx="539087" cy="539087"/>
          </a:xfrm>
          <a:prstGeom prst="rect">
            <a:avLst/>
          </a:prstGeom>
        </p:spPr>
      </p:pic>
    </p:spTree>
    <p:extLst>
      <p:ext uri="{BB962C8B-B14F-4D97-AF65-F5344CB8AC3E}">
        <p14:creationId xmlns:p14="http://schemas.microsoft.com/office/powerpoint/2010/main" val="35632897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15128" y="1253430"/>
            <a:ext cx="8361229" cy="2098226"/>
          </a:xfrm>
        </p:spPr>
        <p:txBody>
          <a:bodyPr/>
          <a:lstStyle/>
          <a:p>
            <a:r>
              <a:rPr lang="en-US" dirty="0" smtClean="0"/>
              <a:t>Background</a:t>
            </a:r>
            <a:endParaRPr lang="en-US" dirty="0"/>
          </a:p>
        </p:txBody>
      </p:sp>
      <p:sp>
        <p:nvSpPr>
          <p:cNvPr id="5" name="Subtitle 4"/>
          <p:cNvSpPr>
            <a:spLocks noGrp="1"/>
          </p:cNvSpPr>
          <p:nvPr>
            <p:ph type="subTitle"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10276357" y="256295"/>
            <a:ext cx="1390650" cy="1371600"/>
          </a:xfrm>
          <a:prstGeom prst="rect">
            <a:avLst/>
          </a:prstGeom>
        </p:spPr>
      </p:pic>
      <p:pic>
        <p:nvPicPr>
          <p:cNvPr id="7" name="Picture 6"/>
          <p:cNvPicPr>
            <a:picLocks noChangeAspect="1"/>
          </p:cNvPicPr>
          <p:nvPr/>
        </p:nvPicPr>
        <p:blipFill>
          <a:blip r:embed="rId4"/>
          <a:stretch>
            <a:fillRect/>
          </a:stretch>
        </p:blipFill>
        <p:spPr>
          <a:xfrm>
            <a:off x="2717911" y="3553197"/>
            <a:ext cx="6755662" cy="1892399"/>
          </a:xfrm>
          <a:prstGeom prst="rect">
            <a:avLst/>
          </a:prstGeom>
        </p:spPr>
      </p:pic>
    </p:spTree>
    <p:extLst>
      <p:ext uri="{BB962C8B-B14F-4D97-AF65-F5344CB8AC3E}">
        <p14:creationId xmlns:p14="http://schemas.microsoft.com/office/powerpoint/2010/main" val="19588431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a:t>
            </a:r>
            <a:endParaRPr lang="en-US" dirty="0"/>
          </a:p>
        </p:txBody>
      </p:sp>
      <p:sp>
        <p:nvSpPr>
          <p:cNvPr id="3" name="Content Placeholder 2"/>
          <p:cNvSpPr>
            <a:spLocks noGrp="1"/>
          </p:cNvSpPr>
          <p:nvPr>
            <p:ph idx="1"/>
          </p:nvPr>
        </p:nvSpPr>
        <p:spPr>
          <a:xfrm>
            <a:off x="2794000" y="1828800"/>
            <a:ext cx="8370186" cy="4082901"/>
          </a:xfrm>
        </p:spPr>
        <p:txBody>
          <a:bodyPr>
            <a:normAutofit/>
          </a:bodyPr>
          <a:lstStyle/>
          <a:p>
            <a:endParaRPr lang="en-US" dirty="0" smtClean="0"/>
          </a:p>
          <a:p>
            <a:endParaRPr lang="en-US" dirty="0"/>
          </a:p>
          <a:p>
            <a:pPr marL="0" indent="0">
              <a:buNone/>
            </a:pPr>
            <a:r>
              <a:rPr lang="en-US" sz="3600" dirty="0" smtClean="0"/>
              <a:t>Science of extracting information from data, creating new knowledge</a:t>
            </a:r>
          </a:p>
        </p:txBody>
      </p:sp>
      <p:pic>
        <p:nvPicPr>
          <p:cNvPr id="6" name="Picture 5"/>
          <p:cNvPicPr>
            <a:picLocks noChangeAspect="1"/>
          </p:cNvPicPr>
          <p:nvPr/>
        </p:nvPicPr>
        <p:blipFill>
          <a:blip r:embed="rId2"/>
          <a:stretch>
            <a:fillRect/>
          </a:stretch>
        </p:blipFill>
        <p:spPr>
          <a:xfrm>
            <a:off x="10965599" y="167652"/>
            <a:ext cx="963797" cy="1246289"/>
          </a:xfrm>
          <a:prstGeom prst="rect">
            <a:avLst/>
          </a:prstGeom>
        </p:spPr>
      </p:pic>
    </p:spTree>
    <p:extLst>
      <p:ext uri="{BB962C8B-B14F-4D97-AF65-F5344CB8AC3E}">
        <p14:creationId xmlns:p14="http://schemas.microsoft.com/office/powerpoint/2010/main" val="255087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22167"/>
            <a:ext cx="8915400" cy="1143000"/>
          </a:xfrm>
        </p:spPr>
        <p:txBody>
          <a:bodyPr/>
          <a:lstStyle/>
          <a:p>
            <a:r>
              <a:rPr lang="en-US" dirty="0" smtClean="0"/>
              <a:t>Data</a:t>
            </a:r>
            <a:endParaRPr lang="en-US" dirty="0"/>
          </a:p>
        </p:txBody>
      </p:sp>
      <p:sp>
        <p:nvSpPr>
          <p:cNvPr id="3" name="Content Placeholder 2"/>
          <p:cNvSpPr>
            <a:spLocks noGrp="1"/>
          </p:cNvSpPr>
          <p:nvPr>
            <p:ph idx="1"/>
          </p:nvPr>
        </p:nvSpPr>
        <p:spPr>
          <a:xfrm>
            <a:off x="1605165" y="1002302"/>
            <a:ext cx="9058426" cy="5211763"/>
          </a:xfrm>
        </p:spPr>
        <p:txBody>
          <a:bodyPr>
            <a:normAutofit/>
          </a:bodyPr>
          <a:lstStyle/>
          <a:p>
            <a:pPr lvl="1"/>
            <a:endParaRPr lang="en-US" dirty="0" smtClean="0"/>
          </a:p>
          <a:p>
            <a:pPr marL="983986" lvl="2" indent="0">
              <a:buNone/>
            </a:pPr>
            <a:r>
              <a:rPr lang="en-US" b="1" i="1" dirty="0"/>
              <a:t>"Every two days we create as much information as we did from the dawn of civilization up until 2003". </a:t>
            </a:r>
          </a:p>
          <a:p>
            <a:pPr marL="983986" lvl="2" indent="0">
              <a:buNone/>
            </a:pPr>
            <a:r>
              <a:rPr lang="en-US" dirty="0"/>
              <a:t>				- Eric Schmidt, Google </a:t>
            </a:r>
            <a:r>
              <a:rPr lang="en-US" dirty="0" smtClean="0"/>
              <a:t>CEO</a:t>
            </a:r>
          </a:p>
          <a:p>
            <a:pPr marL="983986" lvl="2" indent="0">
              <a:buNone/>
            </a:pPr>
            <a:endParaRPr lang="en-US" dirty="0"/>
          </a:p>
          <a:p>
            <a:pPr lvl="2"/>
            <a:endParaRPr lang="en-US" dirty="0" smtClean="0"/>
          </a:p>
          <a:p>
            <a:pPr lvl="2"/>
            <a:endParaRPr lang="en-US" dirty="0"/>
          </a:p>
          <a:p>
            <a:pPr lvl="2"/>
            <a:endParaRPr lang="en-US" dirty="0" smtClean="0"/>
          </a:p>
          <a:p>
            <a:pPr marL="983986" lvl="2" indent="0">
              <a:buNone/>
            </a:pPr>
            <a:endParaRPr lang="en-US" dirty="0" smtClean="0"/>
          </a:p>
          <a:p>
            <a:pPr marL="491993" lvl="1" indent="0">
              <a:buNone/>
            </a:pP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5963" y="3337562"/>
            <a:ext cx="3769784"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433761" y="5939022"/>
            <a:ext cx="1245809" cy="407135"/>
          </a:xfrm>
          <a:prstGeom prst="rect">
            <a:avLst/>
          </a:prstGeom>
          <a:noFill/>
        </p:spPr>
        <p:txBody>
          <a:bodyPr wrap="square" lIns="98399" tIns="49199" rIns="98399" bIns="49199" rtlCol="0">
            <a:spAutoFit/>
          </a:bodyPr>
          <a:lstStyle/>
          <a:p>
            <a:r>
              <a:rPr lang="en-US" sz="1000" b="1" dirty="0">
                <a:solidFill>
                  <a:schemeClr val="tx2"/>
                </a:solidFill>
              </a:rPr>
              <a:t>Source: Quadix.com</a:t>
            </a:r>
          </a:p>
        </p:txBody>
      </p:sp>
      <p:pic>
        <p:nvPicPr>
          <p:cNvPr id="5" name="Picture 4"/>
          <p:cNvPicPr>
            <a:picLocks noChangeAspect="1"/>
          </p:cNvPicPr>
          <p:nvPr/>
        </p:nvPicPr>
        <p:blipFill>
          <a:blip r:embed="rId4"/>
          <a:stretch>
            <a:fillRect/>
          </a:stretch>
        </p:blipFill>
        <p:spPr>
          <a:xfrm>
            <a:off x="11029728" y="287927"/>
            <a:ext cx="708616" cy="916314"/>
          </a:xfrm>
          <a:prstGeom prst="rect">
            <a:avLst/>
          </a:prstGeom>
        </p:spPr>
      </p:pic>
    </p:spTree>
    <p:extLst>
      <p:ext uri="{BB962C8B-B14F-4D97-AF65-F5344CB8AC3E}">
        <p14:creationId xmlns:p14="http://schemas.microsoft.com/office/powerpoint/2010/main" val="420412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274638"/>
            <a:ext cx="8915400" cy="531988"/>
          </a:xfrm>
        </p:spPr>
        <p:txBody>
          <a:bodyPr>
            <a:normAutofit fontScale="90000"/>
          </a:bodyPr>
          <a:lstStyle/>
          <a:p>
            <a:r>
              <a:rPr lang="en-US" dirty="0" smtClean="0"/>
              <a:t>The 4Vs of Big Data</a:t>
            </a:r>
            <a:endParaRPr lang="en-US" dirty="0"/>
          </a:p>
        </p:txBody>
      </p:sp>
      <p:pic>
        <p:nvPicPr>
          <p:cNvPr id="1026" name="Picture 2" descr="http://www.ibmbigdatahub.com/sites/default/files/infographic_file/4-Vs-of-big-dat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8301" y="806628"/>
            <a:ext cx="9182458" cy="58108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24850" y="6621627"/>
            <a:ext cx="2724150" cy="253247"/>
          </a:xfrm>
          <a:prstGeom prst="rect">
            <a:avLst/>
          </a:prstGeom>
          <a:noFill/>
        </p:spPr>
        <p:txBody>
          <a:bodyPr wrap="square" lIns="98399" tIns="49199" rIns="98399" bIns="49199" rtlCol="0">
            <a:spAutoFit/>
          </a:bodyPr>
          <a:lstStyle/>
          <a:p>
            <a:r>
              <a:rPr lang="en-US" sz="1000" b="1" dirty="0">
                <a:solidFill>
                  <a:schemeClr val="tx2"/>
                </a:solidFill>
              </a:rPr>
              <a:t>Source: http://www.ibmbigdatahub.com/</a:t>
            </a:r>
          </a:p>
        </p:txBody>
      </p:sp>
    </p:spTree>
    <p:extLst>
      <p:ext uri="{BB962C8B-B14F-4D97-AF65-F5344CB8AC3E}">
        <p14:creationId xmlns:p14="http://schemas.microsoft.com/office/powerpoint/2010/main" val="413495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Custom 7">
      <a:dk1>
        <a:srgbClr val="0C6D82"/>
      </a:dk1>
      <a:lt1>
        <a:srgbClr val="FFFFFF"/>
      </a:lt1>
      <a:dk2>
        <a:srgbClr val="6F0066"/>
      </a:dk2>
      <a:lt2>
        <a:srgbClr val="1E597D"/>
      </a:lt2>
      <a:accent1>
        <a:srgbClr val="571B6D"/>
      </a:accent1>
      <a:accent2>
        <a:srgbClr val="2CA05B"/>
      </a:accent2>
      <a:accent3>
        <a:srgbClr val="C90B24"/>
      </a:accent3>
      <a:accent4>
        <a:srgbClr val="E8611D"/>
      </a:accent4>
      <a:accent5>
        <a:srgbClr val="F39D21"/>
      </a:accent5>
      <a:accent6>
        <a:srgbClr val="1B866F"/>
      </a:accent6>
      <a:hlink>
        <a:srgbClr val="0C6D82"/>
      </a:hlink>
      <a:folHlink>
        <a:srgbClr val="0C6D82"/>
      </a:folHlink>
    </a:clrScheme>
    <a:fontScheme name="Custom 10">
      <a:majorFont>
        <a:latin typeface="Franklin Gothic Dem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72390">
          <a:solidFill>
            <a:srgbClr val="454D5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oadmap_Timeline_05_MO - v3" id="{A9CD7B3E-F553-4D42-AA9A-34F849A8D81E}" vid="{892193B0-ABEF-4C5B-ACF0-242E70DE99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40084</TotalTime>
  <Words>944</Words>
  <Application>Microsoft Office PowerPoint</Application>
  <PresentationFormat>Widescreen</PresentationFormat>
  <Paragraphs>303</Paragraphs>
  <Slides>43</Slides>
  <Notes>16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43</vt:i4>
      </vt:variant>
    </vt:vector>
  </HeadingPairs>
  <TitlesOfParts>
    <vt:vector size="53" baseType="lpstr">
      <vt:lpstr>Arial Unicode MS</vt:lpstr>
      <vt:lpstr>Arial</vt:lpstr>
      <vt:lpstr>Calibri</vt:lpstr>
      <vt:lpstr>Courier New</vt:lpstr>
      <vt:lpstr>Franklin Gothic Book</vt:lpstr>
      <vt:lpstr>Franklin Gothic Demi</vt:lpstr>
      <vt:lpstr>Segoe UI</vt:lpstr>
      <vt:lpstr>Wingdings</vt:lpstr>
      <vt:lpstr>Crop</vt:lpstr>
      <vt:lpstr>Office Theme</vt:lpstr>
      <vt:lpstr>Python Tools for Starting Machine Learning Research</vt:lpstr>
      <vt:lpstr>Welcome to University of Cincinnati!</vt:lpstr>
      <vt:lpstr>Welcome to University of Cincinnati!</vt:lpstr>
      <vt:lpstr>Welcome to University of Cincinnati!</vt:lpstr>
      <vt:lpstr>Lecture Milestones </vt:lpstr>
      <vt:lpstr>Background</vt:lpstr>
      <vt:lpstr>Data Science </vt:lpstr>
      <vt:lpstr>Data</vt:lpstr>
      <vt:lpstr>The 4Vs of Big Data</vt:lpstr>
      <vt:lpstr>Data</vt:lpstr>
      <vt:lpstr>The 4Vs of Big Data</vt:lpstr>
      <vt:lpstr>Applications of Data Science </vt:lpstr>
      <vt:lpstr>Applications of Data Science </vt:lpstr>
      <vt:lpstr>Applications of Data Science </vt:lpstr>
      <vt:lpstr>Applications of Data Science </vt:lpstr>
      <vt:lpstr>Future of AI </vt:lpstr>
      <vt:lpstr>Future of Healthcare </vt:lpstr>
      <vt:lpstr>DIKW Model</vt:lpstr>
      <vt:lpstr>PowerPoint Presentation</vt:lpstr>
      <vt:lpstr>Simple Card Game</vt:lpstr>
      <vt:lpstr>What skills DS needs</vt:lpstr>
      <vt:lpstr>Machine Learning</vt:lpstr>
      <vt:lpstr>Machine Learning</vt:lpstr>
      <vt:lpstr>Target Case</vt:lpstr>
      <vt:lpstr>Netflix Prize</vt:lpstr>
      <vt:lpstr>Major AI Milestone </vt:lpstr>
      <vt:lpstr>Major AI Milestone </vt:lpstr>
      <vt:lpstr>Machine Learning Languages </vt:lpstr>
      <vt:lpstr>Python Packages and Libraries </vt:lpstr>
      <vt:lpstr>Python Machine Learning Frameworks</vt:lpstr>
      <vt:lpstr>Integrated Development Environment </vt:lpstr>
      <vt:lpstr>PowerPoint Presentation</vt:lpstr>
      <vt:lpstr>Summary</vt:lpstr>
      <vt:lpstr>API</vt:lpstr>
      <vt:lpstr>Statistics and Scientific Libraries</vt:lpstr>
      <vt:lpstr>Statistics and Scientific Libraries</vt:lpstr>
      <vt:lpstr>Statistics and Scientific Libraries</vt:lpstr>
      <vt:lpstr>Data Pre-processing and  Manipulation Libraries</vt:lpstr>
      <vt:lpstr>Data Visualization Libraries</vt:lpstr>
      <vt:lpstr>Web Scraping (crawler) Libraries </vt:lpstr>
      <vt:lpstr>Scikit-learn</vt:lpstr>
      <vt:lpstr>Scikit-learn: Basic Steps</vt:lpstr>
      <vt:lpstr>Get Hands Dirty</vt:lpstr>
    </vt:vector>
  </TitlesOfParts>
  <Company>University of Cincinnati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Tools for Starting Machine Learning Research</dc:title>
  <dc:creator>Li, Chengcheng (li2cc)</dc:creator>
  <cp:lastModifiedBy>Li, Chengcheng (li2cc)</cp:lastModifiedBy>
  <cp:revision>47</cp:revision>
  <dcterms:created xsi:type="dcterms:W3CDTF">2019-04-28T17:36:45Z</dcterms:created>
  <dcterms:modified xsi:type="dcterms:W3CDTF">2019-06-21T05:49:28Z</dcterms:modified>
</cp:coreProperties>
</file>